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84" r:id="rId3"/>
    <p:sldId id="260" r:id="rId4"/>
    <p:sldId id="267" r:id="rId5"/>
    <p:sldId id="279" r:id="rId6"/>
    <p:sldId id="269" r:id="rId7"/>
    <p:sldId id="271" r:id="rId8"/>
    <p:sldId id="272" r:id="rId9"/>
    <p:sldId id="273" r:id="rId10"/>
    <p:sldId id="274" r:id="rId11"/>
    <p:sldId id="285" r:id="rId12"/>
    <p:sldId id="275" r:id="rId13"/>
    <p:sldId id="276" r:id="rId14"/>
    <p:sldId id="277" r:id="rId15"/>
    <p:sldId id="280" r:id="rId16"/>
    <p:sldId id="282" r:id="rId17"/>
    <p:sldId id="283" r:id="rId18"/>
    <p:sldId id="281" r:id="rId19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FD6"/>
    <a:srgbClr val="0C421F"/>
    <a:srgbClr val="A5F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82250-0047-D54A-800A-B16B7CF6B0FB}" v="157" dt="2025-06-11T07:49:26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7"/>
    <p:restoredTop sz="94696"/>
  </p:normalViewPr>
  <p:slideViewPr>
    <p:cSldViewPr snapToGrid="0">
      <p:cViewPr>
        <p:scale>
          <a:sx n="87" d="100"/>
          <a:sy n="87" d="100"/>
        </p:scale>
        <p:origin x="1640" y="56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Ngoc Anh 20223464" userId="603f8b48-18a8-485c-965b-d063f0480eae" providerId="ADAL" clId="{0F182250-0047-D54A-800A-B16B7CF6B0FB}"/>
    <pc:docChg chg="undo custSel addSld delSld modSld sldOrd">
      <pc:chgData name="Phan Ngoc Anh 20223464" userId="603f8b48-18a8-485c-965b-d063f0480eae" providerId="ADAL" clId="{0F182250-0047-D54A-800A-B16B7CF6B0FB}" dt="2025-06-11T07:50:59.597" v="1825" actId="14100"/>
      <pc:docMkLst>
        <pc:docMk/>
      </pc:docMkLst>
      <pc:sldChg chg="modSp mod">
        <pc:chgData name="Phan Ngoc Anh 20223464" userId="603f8b48-18a8-485c-965b-d063f0480eae" providerId="ADAL" clId="{0F182250-0047-D54A-800A-B16B7CF6B0FB}" dt="2025-06-11T06:50:10.422" v="899" actId="113"/>
        <pc:sldMkLst>
          <pc:docMk/>
          <pc:sldMk cId="3144425460" sldId="260"/>
        </pc:sldMkLst>
        <pc:spChg chg="mod">
          <ac:chgData name="Phan Ngoc Anh 20223464" userId="603f8b48-18a8-485c-965b-d063f0480eae" providerId="ADAL" clId="{0F182250-0047-D54A-800A-B16B7CF6B0FB}" dt="2025-06-11T06:46:03.854" v="877" actId="113"/>
          <ac:spMkLst>
            <pc:docMk/>
            <pc:sldMk cId="3144425460" sldId="260"/>
            <ac:spMk id="1040" creationId="{739BB10A-DDCC-656E-0730-29984DC9F890}"/>
          </ac:spMkLst>
        </pc:spChg>
        <pc:spChg chg="mod">
          <ac:chgData name="Phan Ngoc Anh 20223464" userId="603f8b48-18a8-485c-965b-d063f0480eae" providerId="ADAL" clId="{0F182250-0047-D54A-800A-B16B7CF6B0FB}" dt="2025-06-11T06:49:49.607" v="892" actId="113"/>
          <ac:spMkLst>
            <pc:docMk/>
            <pc:sldMk cId="3144425460" sldId="260"/>
            <ac:spMk id="1043" creationId="{51D05F2D-0279-9A7A-8D4A-A7E6D57147A1}"/>
          </ac:spMkLst>
        </pc:spChg>
        <pc:spChg chg="mod">
          <ac:chgData name="Phan Ngoc Anh 20223464" userId="603f8b48-18a8-485c-965b-d063f0480eae" providerId="ADAL" clId="{0F182250-0047-D54A-800A-B16B7CF6B0FB}" dt="2025-06-11T06:49:58.706" v="894" actId="113"/>
          <ac:spMkLst>
            <pc:docMk/>
            <pc:sldMk cId="3144425460" sldId="260"/>
            <ac:spMk id="1045" creationId="{178DFD10-7616-B23F-DD78-EDC610DF8761}"/>
          </ac:spMkLst>
        </pc:spChg>
        <pc:spChg chg="mod">
          <ac:chgData name="Phan Ngoc Anh 20223464" userId="603f8b48-18a8-485c-965b-d063f0480eae" providerId="ADAL" clId="{0F182250-0047-D54A-800A-B16B7CF6B0FB}" dt="2025-06-11T06:50:05.161" v="897" actId="113"/>
          <ac:spMkLst>
            <pc:docMk/>
            <pc:sldMk cId="3144425460" sldId="260"/>
            <ac:spMk id="1046" creationId="{03C45EC5-675A-151E-CB56-149BA3FDE1B1}"/>
          </ac:spMkLst>
        </pc:spChg>
        <pc:spChg chg="mod">
          <ac:chgData name="Phan Ngoc Anh 20223464" userId="603f8b48-18a8-485c-965b-d063f0480eae" providerId="ADAL" clId="{0F182250-0047-D54A-800A-B16B7CF6B0FB}" dt="2025-06-11T06:50:10.422" v="899" actId="113"/>
          <ac:spMkLst>
            <pc:docMk/>
            <pc:sldMk cId="3144425460" sldId="260"/>
            <ac:spMk id="1047" creationId="{FA9EB4BD-CC0C-C936-08B3-352F8D79C390}"/>
          </ac:spMkLst>
        </pc:spChg>
      </pc:sldChg>
      <pc:sldChg chg="modSp mod">
        <pc:chgData name="Phan Ngoc Anh 20223464" userId="603f8b48-18a8-485c-965b-d063f0480eae" providerId="ADAL" clId="{0F182250-0047-D54A-800A-B16B7CF6B0FB}" dt="2025-06-11T06:55:36.353" v="902" actId="20577"/>
        <pc:sldMkLst>
          <pc:docMk/>
          <pc:sldMk cId="2216865952" sldId="267"/>
        </pc:sldMkLst>
        <pc:graphicFrameChg chg="modGraphic">
          <ac:chgData name="Phan Ngoc Anh 20223464" userId="603f8b48-18a8-485c-965b-d063f0480eae" providerId="ADAL" clId="{0F182250-0047-D54A-800A-B16B7CF6B0FB}" dt="2025-06-11T06:55:36.353" v="902" actId="20577"/>
          <ac:graphicFrameMkLst>
            <pc:docMk/>
            <pc:sldMk cId="2216865952" sldId="267"/>
            <ac:graphicFrameMk id="68" creationId="{77F5E650-8F8E-0927-F9A6-35592C94C5DA}"/>
          </ac:graphicFrameMkLst>
        </pc:graphicFrameChg>
      </pc:sldChg>
      <pc:sldChg chg="modSp mod">
        <pc:chgData name="Phan Ngoc Anh 20223464" userId="603f8b48-18a8-485c-965b-d063f0480eae" providerId="ADAL" clId="{0F182250-0047-D54A-800A-B16B7CF6B0FB}" dt="2025-06-11T07:05:37.668" v="924" actId="20577"/>
        <pc:sldMkLst>
          <pc:docMk/>
          <pc:sldMk cId="2822667212" sldId="271"/>
        </pc:sldMkLst>
        <pc:spChg chg="mod">
          <ac:chgData name="Phan Ngoc Anh 20223464" userId="603f8b48-18a8-485c-965b-d063f0480eae" providerId="ADAL" clId="{0F182250-0047-D54A-800A-B16B7CF6B0FB}" dt="2025-06-11T07:05:37.668" v="924" actId="20577"/>
          <ac:spMkLst>
            <pc:docMk/>
            <pc:sldMk cId="2822667212" sldId="271"/>
            <ac:spMk id="11" creationId="{734116EB-94AB-5756-2664-6C49A82F58E3}"/>
          </ac:spMkLst>
        </pc:spChg>
      </pc:sldChg>
      <pc:sldChg chg="modSp mod">
        <pc:chgData name="Phan Ngoc Anh 20223464" userId="603f8b48-18a8-485c-965b-d063f0480eae" providerId="ADAL" clId="{0F182250-0047-D54A-800A-B16B7CF6B0FB}" dt="2025-06-11T05:53:46.047" v="89"/>
        <pc:sldMkLst>
          <pc:docMk/>
          <pc:sldMk cId="1474974512" sldId="273"/>
        </pc:sldMkLst>
        <pc:spChg chg="mod">
          <ac:chgData name="Phan Ngoc Anh 20223464" userId="603f8b48-18a8-485c-965b-d063f0480eae" providerId="ADAL" clId="{0F182250-0047-D54A-800A-B16B7CF6B0FB}" dt="2025-06-11T05:53:46.047" v="89"/>
          <ac:spMkLst>
            <pc:docMk/>
            <pc:sldMk cId="1474974512" sldId="273"/>
            <ac:spMk id="21" creationId="{A10A5D1F-ED98-2AC4-FAF1-A4DC1AA86DAD}"/>
          </ac:spMkLst>
        </pc:spChg>
      </pc:sldChg>
      <pc:sldChg chg="addSp delSp modSp mod">
        <pc:chgData name="Phan Ngoc Anh 20223464" userId="603f8b48-18a8-485c-965b-d063f0480eae" providerId="ADAL" clId="{0F182250-0047-D54A-800A-B16B7CF6B0FB}" dt="2025-06-11T07:46:45.392" v="1469" actId="478"/>
        <pc:sldMkLst>
          <pc:docMk/>
          <pc:sldMk cId="1620993375" sldId="274"/>
        </pc:sldMkLst>
        <pc:spChg chg="add mod">
          <ac:chgData name="Phan Ngoc Anh 20223464" userId="603f8b48-18a8-485c-965b-d063f0480eae" providerId="ADAL" clId="{0F182250-0047-D54A-800A-B16B7CF6B0FB}" dt="2025-06-11T07:45:50.414" v="1339" actId="14100"/>
          <ac:spMkLst>
            <pc:docMk/>
            <pc:sldMk cId="1620993375" sldId="274"/>
            <ac:spMk id="4" creationId="{A21CF0EC-6FDB-6197-6445-852272D2DB7A}"/>
          </ac:spMkLst>
        </pc:spChg>
        <pc:spChg chg="add del mod">
          <ac:chgData name="Phan Ngoc Anh 20223464" userId="603f8b48-18a8-485c-965b-d063f0480eae" providerId="ADAL" clId="{0F182250-0047-D54A-800A-B16B7CF6B0FB}" dt="2025-06-11T07:41:53.962" v="1053" actId="478"/>
          <ac:spMkLst>
            <pc:docMk/>
            <pc:sldMk cId="1620993375" sldId="274"/>
            <ac:spMk id="5" creationId="{55896C81-97FF-FF1F-E9C5-7AFC83DF5F17}"/>
          </ac:spMkLst>
        </pc:spChg>
        <pc:spChg chg="mod">
          <ac:chgData name="Phan Ngoc Anh 20223464" userId="603f8b48-18a8-485c-965b-d063f0480eae" providerId="ADAL" clId="{0F182250-0047-D54A-800A-B16B7CF6B0FB}" dt="2025-06-11T07:36:56.626" v="981" actId="1076"/>
          <ac:spMkLst>
            <pc:docMk/>
            <pc:sldMk cId="1620993375" sldId="274"/>
            <ac:spMk id="9" creationId="{039AFA24-0E74-A797-67B5-FAA026DCA599}"/>
          </ac:spMkLst>
        </pc:spChg>
        <pc:spChg chg="add del mod">
          <ac:chgData name="Phan Ngoc Anh 20223464" userId="603f8b48-18a8-485c-965b-d063f0480eae" providerId="ADAL" clId="{0F182250-0047-D54A-800A-B16B7CF6B0FB}" dt="2025-06-11T07:35:51.299" v="957" actId="478"/>
          <ac:spMkLst>
            <pc:docMk/>
            <pc:sldMk cId="1620993375" sldId="274"/>
            <ac:spMk id="11" creationId="{7DB609B5-4A0A-17D6-07BF-05DEE4043125}"/>
          </ac:spMkLst>
        </pc:spChg>
        <pc:spChg chg="mod">
          <ac:chgData name="Phan Ngoc Anh 20223464" userId="603f8b48-18a8-485c-965b-d063f0480eae" providerId="ADAL" clId="{0F182250-0047-D54A-800A-B16B7CF6B0FB}" dt="2025-06-11T07:42:45.272" v="1092" actId="20577"/>
          <ac:spMkLst>
            <pc:docMk/>
            <pc:sldMk cId="1620993375" sldId="274"/>
            <ac:spMk id="12" creationId="{80A79D88-FCFF-41E8-7EB7-DF30F78D4255}"/>
          </ac:spMkLst>
        </pc:spChg>
        <pc:spChg chg="del mod">
          <ac:chgData name="Phan Ngoc Anh 20223464" userId="603f8b48-18a8-485c-965b-d063f0480eae" providerId="ADAL" clId="{0F182250-0047-D54A-800A-B16B7CF6B0FB}" dt="2025-06-11T06:29:28.598" v="596" actId="478"/>
          <ac:spMkLst>
            <pc:docMk/>
            <pc:sldMk cId="1620993375" sldId="274"/>
            <ac:spMk id="13" creationId="{AAF7C978-C62A-83DA-D3CE-97E4439A5617}"/>
          </ac:spMkLst>
        </pc:spChg>
        <pc:spChg chg="del mod">
          <ac:chgData name="Phan Ngoc Anh 20223464" userId="603f8b48-18a8-485c-965b-d063f0480eae" providerId="ADAL" clId="{0F182250-0047-D54A-800A-B16B7CF6B0FB}" dt="2025-06-11T07:33:26.938" v="927" actId="478"/>
          <ac:spMkLst>
            <pc:docMk/>
            <pc:sldMk cId="1620993375" sldId="274"/>
            <ac:spMk id="14" creationId="{425F9DA3-4BC5-885B-98B3-DE38A50B125E}"/>
          </ac:spMkLst>
        </pc:spChg>
        <pc:spChg chg="add del mod">
          <ac:chgData name="Phan Ngoc Anh 20223464" userId="603f8b48-18a8-485c-965b-d063f0480eae" providerId="ADAL" clId="{0F182250-0047-D54A-800A-B16B7CF6B0FB}" dt="2025-06-11T06:32:20.266" v="713" actId="478"/>
          <ac:spMkLst>
            <pc:docMk/>
            <pc:sldMk cId="1620993375" sldId="274"/>
            <ac:spMk id="16" creationId="{B70995F9-54AD-0E88-68A5-493E41EA9375}"/>
          </ac:spMkLst>
        </pc:spChg>
        <pc:spChg chg="del mod">
          <ac:chgData name="Phan Ngoc Anh 20223464" userId="603f8b48-18a8-485c-965b-d063f0480eae" providerId="ADAL" clId="{0F182250-0047-D54A-800A-B16B7CF6B0FB}" dt="2025-06-11T07:33:26.938" v="927" actId="478"/>
          <ac:spMkLst>
            <pc:docMk/>
            <pc:sldMk cId="1620993375" sldId="274"/>
            <ac:spMk id="17" creationId="{3692A85F-732C-9ABD-BAB9-6873FC4DB8BA}"/>
          </ac:spMkLst>
        </pc:spChg>
        <pc:spChg chg="del mod">
          <ac:chgData name="Phan Ngoc Anh 20223464" userId="603f8b48-18a8-485c-965b-d063f0480eae" providerId="ADAL" clId="{0F182250-0047-D54A-800A-B16B7CF6B0FB}" dt="2025-06-11T06:28:40.643" v="582" actId="478"/>
          <ac:spMkLst>
            <pc:docMk/>
            <pc:sldMk cId="1620993375" sldId="274"/>
            <ac:spMk id="18" creationId="{BCD2FDD9-3C02-110A-E5D6-4434357813EC}"/>
          </ac:spMkLst>
        </pc:spChg>
        <pc:spChg chg="del mod">
          <ac:chgData name="Phan Ngoc Anh 20223464" userId="603f8b48-18a8-485c-965b-d063f0480eae" providerId="ADAL" clId="{0F182250-0047-D54A-800A-B16B7CF6B0FB}" dt="2025-06-11T07:35:10.099" v="951" actId="478"/>
          <ac:spMkLst>
            <pc:docMk/>
            <pc:sldMk cId="1620993375" sldId="274"/>
            <ac:spMk id="19" creationId="{FEB064D8-DEEC-C335-BCD9-A1631FEF6BF3}"/>
          </ac:spMkLst>
        </pc:spChg>
        <pc:spChg chg="add del mod">
          <ac:chgData name="Phan Ngoc Anh 20223464" userId="603f8b48-18a8-485c-965b-d063f0480eae" providerId="ADAL" clId="{0F182250-0047-D54A-800A-B16B7CF6B0FB}" dt="2025-06-11T07:37:10.873" v="985" actId="478"/>
          <ac:spMkLst>
            <pc:docMk/>
            <pc:sldMk cId="1620993375" sldId="274"/>
            <ac:spMk id="20" creationId="{B1C20CA3-457D-C792-E06D-F0B441ADC960}"/>
          </ac:spMkLst>
        </pc:spChg>
        <pc:spChg chg="add mod">
          <ac:chgData name="Phan Ngoc Anh 20223464" userId="603f8b48-18a8-485c-965b-d063f0480eae" providerId="ADAL" clId="{0F182250-0047-D54A-800A-B16B7CF6B0FB}" dt="2025-06-11T07:43:19.935" v="1175"/>
          <ac:spMkLst>
            <pc:docMk/>
            <pc:sldMk cId="1620993375" sldId="274"/>
            <ac:spMk id="22" creationId="{57037802-3C84-7743-09D6-BD26D0602398}"/>
          </ac:spMkLst>
        </pc:spChg>
        <pc:spChg chg="add mod">
          <ac:chgData name="Phan Ngoc Anh 20223464" userId="603f8b48-18a8-485c-965b-d063f0480eae" providerId="ADAL" clId="{0F182250-0047-D54A-800A-B16B7CF6B0FB}" dt="2025-06-11T07:42:25.177" v="1078" actId="1076"/>
          <ac:spMkLst>
            <pc:docMk/>
            <pc:sldMk cId="1620993375" sldId="274"/>
            <ac:spMk id="24" creationId="{9907F007-1536-EF9A-D413-AABD17A4B9A6}"/>
          </ac:spMkLst>
        </pc:spChg>
        <pc:spChg chg="add mod">
          <ac:chgData name="Phan Ngoc Anh 20223464" userId="603f8b48-18a8-485c-965b-d063f0480eae" providerId="ADAL" clId="{0F182250-0047-D54A-800A-B16B7CF6B0FB}" dt="2025-06-11T07:46:21.222" v="1390" actId="1076"/>
          <ac:spMkLst>
            <pc:docMk/>
            <pc:sldMk cId="1620993375" sldId="274"/>
            <ac:spMk id="25" creationId="{520E8D42-F97F-6BBE-54E0-0A12D3CD908F}"/>
          </ac:spMkLst>
        </pc:spChg>
        <pc:picChg chg="add del mod">
          <ac:chgData name="Phan Ngoc Anh 20223464" userId="603f8b48-18a8-485c-965b-d063f0480eae" providerId="ADAL" clId="{0F182250-0047-D54A-800A-B16B7CF6B0FB}" dt="2025-06-11T07:35:51.299" v="957" actId="478"/>
          <ac:picMkLst>
            <pc:docMk/>
            <pc:sldMk cId="1620993375" sldId="274"/>
            <ac:picMk id="6" creationId="{A7B7F517-676B-4158-9F41-3C33C062A3BA}"/>
          </ac:picMkLst>
        </pc:picChg>
        <pc:picChg chg="mod">
          <ac:chgData name="Phan Ngoc Anh 20223464" userId="603f8b48-18a8-485c-965b-d063f0480eae" providerId="ADAL" clId="{0F182250-0047-D54A-800A-B16B7CF6B0FB}" dt="2025-06-11T07:36:52.772" v="980" actId="14100"/>
          <ac:picMkLst>
            <pc:docMk/>
            <pc:sldMk cId="1620993375" sldId="274"/>
            <ac:picMk id="8" creationId="{9C871FF6-8D45-598E-27AF-9E0A191B66FF}"/>
          </ac:picMkLst>
        </pc:picChg>
        <pc:picChg chg="mod">
          <ac:chgData name="Phan Ngoc Anh 20223464" userId="603f8b48-18a8-485c-965b-d063f0480eae" providerId="ADAL" clId="{0F182250-0047-D54A-800A-B16B7CF6B0FB}" dt="2025-06-11T07:36:43.959" v="975" actId="1076"/>
          <ac:picMkLst>
            <pc:docMk/>
            <pc:sldMk cId="1620993375" sldId="274"/>
            <ac:picMk id="10" creationId="{655199C6-1D08-05E7-2134-47912F2B4183}"/>
          </ac:picMkLst>
        </pc:picChg>
        <pc:picChg chg="del mod">
          <ac:chgData name="Phan Ngoc Anh 20223464" userId="603f8b48-18a8-485c-965b-d063f0480eae" providerId="ADAL" clId="{0F182250-0047-D54A-800A-B16B7CF6B0FB}" dt="2025-06-11T07:33:26.938" v="927" actId="478"/>
          <ac:picMkLst>
            <pc:docMk/>
            <pc:sldMk cId="1620993375" sldId="274"/>
            <ac:picMk id="15" creationId="{4F2F9462-9725-DFC5-9317-E10CEBFB64CA}"/>
          </ac:picMkLst>
        </pc:picChg>
        <pc:picChg chg="add mod">
          <ac:chgData name="Phan Ngoc Anh 20223464" userId="603f8b48-18a8-485c-965b-d063f0480eae" providerId="ADAL" clId="{0F182250-0047-D54A-800A-B16B7CF6B0FB}" dt="2025-06-11T07:42:28.248" v="1079" actId="14100"/>
          <ac:picMkLst>
            <pc:docMk/>
            <pc:sldMk cId="1620993375" sldId="274"/>
            <ac:picMk id="21" creationId="{8E322ABF-5FDA-3404-ADB8-E0F6A11C6D7D}"/>
          </ac:picMkLst>
        </pc:picChg>
        <pc:picChg chg="add del mod">
          <ac:chgData name="Phan Ngoc Anh 20223464" userId="603f8b48-18a8-485c-965b-d063f0480eae" providerId="ADAL" clId="{0F182250-0047-D54A-800A-B16B7CF6B0FB}" dt="2025-06-11T06:26:46.861" v="554" actId="478"/>
          <ac:picMkLst>
            <pc:docMk/>
            <pc:sldMk cId="1620993375" sldId="274"/>
            <ac:picMk id="2050" creationId="{D0012B36-CFFD-0568-11B8-FB3C01AF8A0F}"/>
          </ac:picMkLst>
        </pc:picChg>
        <pc:picChg chg="add del mod">
          <ac:chgData name="Phan Ngoc Anh 20223464" userId="603f8b48-18a8-485c-965b-d063f0480eae" providerId="ADAL" clId="{0F182250-0047-D54A-800A-B16B7CF6B0FB}" dt="2025-06-11T06:27:16.980" v="563" actId="478"/>
          <ac:picMkLst>
            <pc:docMk/>
            <pc:sldMk cId="1620993375" sldId="274"/>
            <ac:picMk id="2052" creationId="{EE835773-5446-B4FE-7029-30C174DD1E2D}"/>
          </ac:picMkLst>
        </pc:picChg>
        <pc:picChg chg="add del">
          <ac:chgData name="Phan Ngoc Anh 20223464" userId="603f8b48-18a8-485c-965b-d063f0480eae" providerId="ADAL" clId="{0F182250-0047-D54A-800A-B16B7CF6B0FB}" dt="2025-06-11T06:28:12.893" v="574" actId="478"/>
          <ac:picMkLst>
            <pc:docMk/>
            <pc:sldMk cId="1620993375" sldId="274"/>
            <ac:picMk id="2054" creationId="{4BFAF8BD-DE97-B733-689D-8A053C36F6EA}"/>
          </ac:picMkLst>
        </pc:picChg>
        <pc:picChg chg="add del mod">
          <ac:chgData name="Phan Ngoc Anh 20223464" userId="603f8b48-18a8-485c-965b-d063f0480eae" providerId="ADAL" clId="{0F182250-0047-D54A-800A-B16B7CF6B0FB}" dt="2025-06-11T06:33:56.069" v="747" actId="478"/>
          <ac:picMkLst>
            <pc:docMk/>
            <pc:sldMk cId="1620993375" sldId="274"/>
            <ac:picMk id="2056" creationId="{FE86533E-905C-B984-8D02-8E904D95ED0D}"/>
          </ac:picMkLst>
        </pc:picChg>
        <pc:picChg chg="add del mod">
          <ac:chgData name="Phan Ngoc Anh 20223464" userId="603f8b48-18a8-485c-965b-d063f0480eae" providerId="ADAL" clId="{0F182250-0047-D54A-800A-B16B7CF6B0FB}" dt="2025-06-11T07:40:56.428" v="1025" actId="478"/>
          <ac:picMkLst>
            <pc:docMk/>
            <pc:sldMk cId="1620993375" sldId="274"/>
            <ac:picMk id="2058" creationId="{71BD9071-62EE-91D4-D392-C25337999105}"/>
          </ac:picMkLst>
        </pc:picChg>
        <pc:picChg chg="add mod">
          <ac:chgData name="Phan Ngoc Anh 20223464" userId="603f8b48-18a8-485c-965b-d063f0480eae" providerId="ADAL" clId="{0F182250-0047-D54A-800A-B16B7CF6B0FB}" dt="2025-06-11T07:42:19.013" v="1076" actId="14100"/>
          <ac:picMkLst>
            <pc:docMk/>
            <pc:sldMk cId="1620993375" sldId="274"/>
            <ac:picMk id="2060" creationId="{13AB0923-C59D-1D38-6216-19436C335128}"/>
          </ac:picMkLst>
        </pc:picChg>
        <pc:cxnChg chg="add del">
          <ac:chgData name="Phan Ngoc Anh 20223464" userId="603f8b48-18a8-485c-965b-d063f0480eae" providerId="ADAL" clId="{0F182250-0047-D54A-800A-B16B7CF6B0FB}" dt="2025-06-11T06:02:06.949" v="160" actId="478"/>
          <ac:cxnSpMkLst>
            <pc:docMk/>
            <pc:sldMk cId="1620993375" sldId="274"/>
            <ac:cxnSpMk id="3" creationId="{7095E6C0-1555-B6E0-6C5E-5AA94DA4E357}"/>
          </ac:cxnSpMkLst>
        </pc:cxnChg>
        <pc:cxnChg chg="add del mod">
          <ac:chgData name="Phan Ngoc Anh 20223464" userId="603f8b48-18a8-485c-965b-d063f0480eae" providerId="ADAL" clId="{0F182250-0047-D54A-800A-B16B7CF6B0FB}" dt="2025-06-11T07:46:45.392" v="1469" actId="478"/>
          <ac:cxnSpMkLst>
            <pc:docMk/>
            <pc:sldMk cId="1620993375" sldId="274"/>
            <ac:cxnSpMk id="27" creationId="{2CBB1976-D861-407D-1ACF-EF0FAB251417}"/>
          </ac:cxnSpMkLst>
        </pc:cxnChg>
      </pc:sldChg>
      <pc:sldChg chg="addSp delSp modSp mod ord">
        <pc:chgData name="Phan Ngoc Anh 20223464" userId="603f8b48-18a8-485c-965b-d063f0480eae" providerId="ADAL" clId="{0F182250-0047-D54A-800A-B16B7CF6B0FB}" dt="2025-06-11T06:03:58.999" v="365" actId="692"/>
        <pc:sldMkLst>
          <pc:docMk/>
          <pc:sldMk cId="3745917780" sldId="275"/>
        </pc:sldMkLst>
        <pc:spChg chg="mod">
          <ac:chgData name="Phan Ngoc Anh 20223464" userId="603f8b48-18a8-485c-965b-d063f0480eae" providerId="ADAL" clId="{0F182250-0047-D54A-800A-B16B7CF6B0FB}" dt="2025-06-11T06:02:53.869" v="255" actId="1076"/>
          <ac:spMkLst>
            <pc:docMk/>
            <pc:sldMk cId="3745917780" sldId="275"/>
            <ac:spMk id="3" creationId="{EA17D786-651F-A558-1972-A84A677C950E}"/>
          </ac:spMkLst>
        </pc:spChg>
        <pc:spChg chg="del mod">
          <ac:chgData name="Phan Ngoc Anh 20223464" userId="603f8b48-18a8-485c-965b-d063f0480eae" providerId="ADAL" clId="{0F182250-0047-D54A-800A-B16B7CF6B0FB}" dt="2025-06-11T05:57:53.827" v="98" actId="478"/>
          <ac:spMkLst>
            <pc:docMk/>
            <pc:sldMk cId="3745917780" sldId="275"/>
            <ac:spMk id="4" creationId="{AF9E7D11-702E-1436-0974-17C034E1322F}"/>
          </ac:spMkLst>
        </pc:spChg>
        <pc:spChg chg="mod">
          <ac:chgData name="Phan Ngoc Anh 20223464" userId="603f8b48-18a8-485c-965b-d063f0480eae" providerId="ADAL" clId="{0F182250-0047-D54A-800A-B16B7CF6B0FB}" dt="2025-06-11T06:03:12.407" v="257" actId="1076"/>
          <ac:spMkLst>
            <pc:docMk/>
            <pc:sldMk cId="3745917780" sldId="275"/>
            <ac:spMk id="22" creationId="{6AFF210A-DA3C-D277-FBC1-5C2A69B7AB9A}"/>
          </ac:spMkLst>
        </pc:spChg>
        <pc:picChg chg="mod">
          <ac:chgData name="Phan Ngoc Anh 20223464" userId="603f8b48-18a8-485c-965b-d063f0480eae" providerId="ADAL" clId="{0F182250-0047-D54A-800A-B16B7CF6B0FB}" dt="2025-06-11T06:02:50.666" v="254" actId="1076"/>
          <ac:picMkLst>
            <pc:docMk/>
            <pc:sldMk cId="3745917780" sldId="275"/>
            <ac:picMk id="26" creationId="{E4DE5164-7ED5-5755-FEE4-FC589BDD0390}"/>
          </ac:picMkLst>
        </pc:picChg>
        <pc:picChg chg="mod">
          <ac:chgData name="Phan Ngoc Anh 20223464" userId="603f8b48-18a8-485c-965b-d063f0480eae" providerId="ADAL" clId="{0F182250-0047-D54A-800A-B16B7CF6B0FB}" dt="2025-06-11T06:03:24.491" v="259" actId="1076"/>
          <ac:picMkLst>
            <pc:docMk/>
            <pc:sldMk cId="3745917780" sldId="275"/>
            <ac:picMk id="41" creationId="{F400BC36-5023-62D3-DA9A-09CE0C42AA1B}"/>
          </ac:picMkLst>
        </pc:picChg>
        <pc:cxnChg chg="add mod">
          <ac:chgData name="Phan Ngoc Anh 20223464" userId="603f8b48-18a8-485c-965b-d063f0480eae" providerId="ADAL" clId="{0F182250-0047-D54A-800A-B16B7CF6B0FB}" dt="2025-06-11T06:03:58.999" v="365" actId="692"/>
          <ac:cxnSpMkLst>
            <pc:docMk/>
            <pc:sldMk cId="3745917780" sldId="275"/>
            <ac:cxnSpMk id="8" creationId="{6E7F0458-A845-B893-E078-CA2173C94D7E}"/>
          </ac:cxnSpMkLst>
        </pc:cxnChg>
        <pc:cxnChg chg="add mod">
          <ac:chgData name="Phan Ngoc Anh 20223464" userId="603f8b48-18a8-485c-965b-d063f0480eae" providerId="ADAL" clId="{0F182250-0047-D54A-800A-B16B7CF6B0FB}" dt="2025-06-11T06:03:58.999" v="365" actId="692"/>
          <ac:cxnSpMkLst>
            <pc:docMk/>
            <pc:sldMk cId="3745917780" sldId="275"/>
            <ac:cxnSpMk id="9" creationId="{13312780-4FE9-F3CE-AAB5-077224EBEF98}"/>
          </ac:cxnSpMkLst>
        </pc:cxnChg>
      </pc:sldChg>
      <pc:sldChg chg="addSp delSp modSp mod">
        <pc:chgData name="Phan Ngoc Anh 20223464" userId="603f8b48-18a8-485c-965b-d063f0480eae" providerId="ADAL" clId="{0F182250-0047-D54A-800A-B16B7CF6B0FB}" dt="2025-06-11T06:04:32.087" v="420" actId="1076"/>
        <pc:sldMkLst>
          <pc:docMk/>
          <pc:sldMk cId="3815825955" sldId="276"/>
        </pc:sldMkLst>
        <pc:spChg chg="add mod">
          <ac:chgData name="Phan Ngoc Anh 20223464" userId="603f8b48-18a8-485c-965b-d063f0480eae" providerId="ADAL" clId="{0F182250-0047-D54A-800A-B16B7CF6B0FB}" dt="2025-06-11T06:04:32.087" v="420" actId="1076"/>
          <ac:spMkLst>
            <pc:docMk/>
            <pc:sldMk cId="3815825955" sldId="276"/>
            <ac:spMk id="22" creationId="{5E8FA83C-9D73-034C-3614-845141A58751}"/>
          </ac:spMkLst>
        </pc:spChg>
        <pc:cxnChg chg="del mod">
          <ac:chgData name="Phan Ngoc Anh 20223464" userId="603f8b48-18a8-485c-965b-d063f0480eae" providerId="ADAL" clId="{0F182250-0047-D54A-800A-B16B7CF6B0FB}" dt="2025-06-11T06:04:14.749" v="368" actId="478"/>
          <ac:cxnSpMkLst>
            <pc:docMk/>
            <pc:sldMk cId="3815825955" sldId="276"/>
            <ac:cxnSpMk id="10" creationId="{BEE8773B-A414-1F63-ECF4-00829DAEC403}"/>
          </ac:cxnSpMkLst>
        </pc:cxnChg>
        <pc:cxnChg chg="del">
          <ac:chgData name="Phan Ngoc Anh 20223464" userId="603f8b48-18a8-485c-965b-d063f0480eae" providerId="ADAL" clId="{0F182250-0047-D54A-800A-B16B7CF6B0FB}" dt="2025-06-11T06:04:07.583" v="366" actId="478"/>
          <ac:cxnSpMkLst>
            <pc:docMk/>
            <pc:sldMk cId="3815825955" sldId="276"/>
            <ac:cxnSpMk id="19" creationId="{E1C82D25-BCEE-60FB-BC6B-2D36D57C93AC}"/>
          </ac:cxnSpMkLst>
        </pc:cxnChg>
      </pc:sldChg>
      <pc:sldChg chg="addSp delSp modSp mod">
        <pc:chgData name="Phan Ngoc Anh 20223464" userId="603f8b48-18a8-485c-965b-d063f0480eae" providerId="ADAL" clId="{0F182250-0047-D54A-800A-B16B7CF6B0FB}" dt="2025-06-11T07:50:59.597" v="1825" actId="14100"/>
        <pc:sldMkLst>
          <pc:docMk/>
          <pc:sldMk cId="3017679758" sldId="277"/>
        </pc:sldMkLst>
        <pc:spChg chg="mod">
          <ac:chgData name="Phan Ngoc Anh 20223464" userId="603f8b48-18a8-485c-965b-d063f0480eae" providerId="ADAL" clId="{0F182250-0047-D54A-800A-B16B7CF6B0FB}" dt="2025-06-11T07:49:19.640" v="1690" actId="1076"/>
          <ac:spMkLst>
            <pc:docMk/>
            <pc:sldMk cId="3017679758" sldId="277"/>
            <ac:spMk id="16" creationId="{F98F0A26-9CC9-1ABC-DD59-13AF48759C29}"/>
          </ac:spMkLst>
        </pc:spChg>
        <pc:spChg chg="mod">
          <ac:chgData name="Phan Ngoc Anh 20223464" userId="603f8b48-18a8-485c-965b-d063f0480eae" providerId="ADAL" clId="{0F182250-0047-D54A-800A-B16B7CF6B0FB}" dt="2025-06-11T07:48:13.917" v="1515" actId="14100"/>
          <ac:spMkLst>
            <pc:docMk/>
            <pc:sldMk cId="3017679758" sldId="277"/>
            <ac:spMk id="17" creationId="{55C2FF1F-E63D-8AA2-EB10-B363E4646C5E}"/>
          </ac:spMkLst>
        </pc:spChg>
        <pc:spChg chg="mod">
          <ac:chgData name="Phan Ngoc Anh 20223464" userId="603f8b48-18a8-485c-965b-d063f0480eae" providerId="ADAL" clId="{0F182250-0047-D54A-800A-B16B7CF6B0FB}" dt="2025-06-11T07:49:22.492" v="1691" actId="1076"/>
          <ac:spMkLst>
            <pc:docMk/>
            <pc:sldMk cId="3017679758" sldId="277"/>
            <ac:spMk id="27" creationId="{A1300435-3046-26DB-D160-82468C4EFC2F}"/>
          </ac:spMkLst>
        </pc:spChg>
        <pc:spChg chg="add del mod">
          <ac:chgData name="Phan Ngoc Anh 20223464" userId="603f8b48-18a8-485c-965b-d063f0480eae" providerId="ADAL" clId="{0F182250-0047-D54A-800A-B16B7CF6B0FB}" dt="2025-06-11T07:48:10.853" v="1514" actId="478"/>
          <ac:spMkLst>
            <pc:docMk/>
            <pc:sldMk cId="3017679758" sldId="277"/>
            <ac:spMk id="44" creationId="{65671325-CA2E-58D7-1F35-6658D7676399}"/>
          </ac:spMkLst>
        </pc:spChg>
        <pc:spChg chg="add mod">
          <ac:chgData name="Phan Ngoc Anh 20223464" userId="603f8b48-18a8-485c-965b-d063f0480eae" providerId="ADAL" clId="{0F182250-0047-D54A-800A-B16B7CF6B0FB}" dt="2025-06-11T07:49:05.915" v="1688" actId="1076"/>
          <ac:spMkLst>
            <pc:docMk/>
            <pc:sldMk cId="3017679758" sldId="277"/>
            <ac:spMk id="47" creationId="{DB6BF273-879E-8D38-1633-A377973F322C}"/>
          </ac:spMkLst>
        </pc:spChg>
        <pc:spChg chg="add mod">
          <ac:chgData name="Phan Ngoc Anh 20223464" userId="603f8b48-18a8-485c-965b-d063f0480eae" providerId="ADAL" clId="{0F182250-0047-D54A-800A-B16B7CF6B0FB}" dt="2025-06-11T07:50:59.597" v="1825" actId="14100"/>
          <ac:spMkLst>
            <pc:docMk/>
            <pc:sldMk cId="3017679758" sldId="277"/>
            <ac:spMk id="48" creationId="{0DD5662F-5F70-D774-C84E-765BA2915EE0}"/>
          </ac:spMkLst>
        </pc:spChg>
        <pc:cxnChg chg="add del mod">
          <ac:chgData name="Phan Ngoc Anh 20223464" userId="603f8b48-18a8-485c-965b-d063f0480eae" providerId="ADAL" clId="{0F182250-0047-D54A-800A-B16B7CF6B0FB}" dt="2025-06-11T07:48:45.388" v="1634" actId="478"/>
          <ac:cxnSpMkLst>
            <pc:docMk/>
            <pc:sldMk cId="3017679758" sldId="277"/>
            <ac:cxnSpMk id="46" creationId="{FD5CC118-44AD-CDA9-5F5F-2AC6728CC2EC}"/>
          </ac:cxnSpMkLst>
        </pc:cxnChg>
      </pc:sldChg>
      <pc:sldChg chg="modSp mod">
        <pc:chgData name="Phan Ngoc Anh 20223464" userId="603f8b48-18a8-485c-965b-d063f0480eae" providerId="ADAL" clId="{0F182250-0047-D54A-800A-B16B7CF6B0FB}" dt="2025-06-11T07:19:54.399" v="926"/>
        <pc:sldMkLst>
          <pc:docMk/>
          <pc:sldMk cId="2408532732" sldId="280"/>
        </pc:sldMkLst>
        <pc:spChg chg="mod">
          <ac:chgData name="Phan Ngoc Anh 20223464" userId="603f8b48-18a8-485c-965b-d063f0480eae" providerId="ADAL" clId="{0F182250-0047-D54A-800A-B16B7CF6B0FB}" dt="2025-06-11T07:19:54.399" v="926"/>
          <ac:spMkLst>
            <pc:docMk/>
            <pc:sldMk cId="2408532732" sldId="280"/>
            <ac:spMk id="5" creationId="{ECAC994E-FD44-B939-1796-00881712BF1D}"/>
          </ac:spMkLst>
        </pc:spChg>
      </pc:sldChg>
      <pc:sldChg chg="modSp mod">
        <pc:chgData name="Phan Ngoc Anh 20223464" userId="603f8b48-18a8-485c-965b-d063f0480eae" providerId="ADAL" clId="{0F182250-0047-D54A-800A-B16B7CF6B0FB}" dt="2025-06-11T06:42:34.077" v="875" actId="113"/>
        <pc:sldMkLst>
          <pc:docMk/>
          <pc:sldMk cId="2339957027" sldId="284"/>
        </pc:sldMkLst>
        <pc:spChg chg="mod">
          <ac:chgData name="Phan Ngoc Anh 20223464" userId="603f8b48-18a8-485c-965b-d063f0480eae" providerId="ADAL" clId="{0F182250-0047-D54A-800A-B16B7CF6B0FB}" dt="2025-06-11T06:42:34.077" v="875" actId="113"/>
          <ac:spMkLst>
            <pc:docMk/>
            <pc:sldMk cId="2339957027" sldId="284"/>
            <ac:spMk id="67" creationId="{4FE0DA67-1906-932F-C779-4D26EC60FB5A}"/>
          </ac:spMkLst>
        </pc:spChg>
        <pc:spChg chg="mod">
          <ac:chgData name="Phan Ngoc Anh 20223464" userId="603f8b48-18a8-485c-965b-d063f0480eae" providerId="ADAL" clId="{0F182250-0047-D54A-800A-B16B7CF6B0FB}" dt="2025-06-11T06:42:30.526" v="874" actId="113"/>
          <ac:spMkLst>
            <pc:docMk/>
            <pc:sldMk cId="2339957027" sldId="284"/>
            <ac:spMk id="69" creationId="{C3BE7059-8A6C-9BD7-7242-B2639423E6DF}"/>
          </ac:spMkLst>
        </pc:spChg>
        <pc:spChg chg="mod">
          <ac:chgData name="Phan Ngoc Anh 20223464" userId="603f8b48-18a8-485c-965b-d063f0480eae" providerId="ADAL" clId="{0F182250-0047-D54A-800A-B16B7CF6B0FB}" dt="2025-06-11T06:39:18.038" v="870" actId="14100"/>
          <ac:spMkLst>
            <pc:docMk/>
            <pc:sldMk cId="2339957027" sldId="284"/>
            <ac:spMk id="76" creationId="{B6405513-2369-A24C-AB7C-D45B0F33DCA3}"/>
          </ac:spMkLst>
        </pc:spChg>
        <pc:spChg chg="mod">
          <ac:chgData name="Phan Ngoc Anh 20223464" userId="603f8b48-18a8-485c-965b-d063f0480eae" providerId="ADAL" clId="{0F182250-0047-D54A-800A-B16B7CF6B0FB}" dt="2025-06-11T06:39:06.241" v="867" actId="1076"/>
          <ac:spMkLst>
            <pc:docMk/>
            <pc:sldMk cId="2339957027" sldId="284"/>
            <ac:spMk id="77" creationId="{52C6A90C-26A0-4AA3-2907-6658387A1C20}"/>
          </ac:spMkLst>
        </pc:spChg>
        <pc:spChg chg="mod">
          <ac:chgData name="Phan Ngoc Anh 20223464" userId="603f8b48-18a8-485c-965b-d063f0480eae" providerId="ADAL" clId="{0F182250-0047-D54A-800A-B16B7CF6B0FB}" dt="2025-06-11T06:39:01.205" v="865" actId="14100"/>
          <ac:spMkLst>
            <pc:docMk/>
            <pc:sldMk cId="2339957027" sldId="284"/>
            <ac:spMk id="81" creationId="{51B8BFE9-DAD0-53E0-D1A2-0E4F7093866C}"/>
          </ac:spMkLst>
        </pc:spChg>
        <pc:spChg chg="mod">
          <ac:chgData name="Phan Ngoc Anh 20223464" userId="603f8b48-18a8-485c-965b-d063f0480eae" providerId="ADAL" clId="{0F182250-0047-D54A-800A-B16B7CF6B0FB}" dt="2025-06-11T06:39:24.185" v="873" actId="14100"/>
          <ac:spMkLst>
            <pc:docMk/>
            <pc:sldMk cId="2339957027" sldId="284"/>
            <ac:spMk id="102" creationId="{033AC747-F7D1-DD1E-B62A-F829E3B85AE9}"/>
          </ac:spMkLst>
        </pc:spChg>
        <pc:spChg chg="mod">
          <ac:chgData name="Phan Ngoc Anh 20223464" userId="603f8b48-18a8-485c-965b-d063f0480eae" providerId="ADAL" clId="{0F182250-0047-D54A-800A-B16B7CF6B0FB}" dt="2025-06-11T06:39:19.437" v="871" actId="1076"/>
          <ac:spMkLst>
            <pc:docMk/>
            <pc:sldMk cId="2339957027" sldId="284"/>
            <ac:spMk id="103" creationId="{7A92BDAF-A517-87CA-1E4F-95692EBE8E78}"/>
          </ac:spMkLst>
        </pc:spChg>
      </pc:sldChg>
      <pc:sldChg chg="addSp delSp modSp new del">
        <pc:chgData name="Phan Ngoc Anh 20223464" userId="603f8b48-18a8-485c-965b-d063f0480eae" providerId="ADAL" clId="{0F182250-0047-D54A-800A-B16B7CF6B0FB}" dt="2025-06-11T06:28:14.795" v="575" actId="2696"/>
        <pc:sldMkLst>
          <pc:docMk/>
          <pc:sldMk cId="2045285666" sldId="285"/>
        </pc:sldMkLst>
        <pc:picChg chg="add del mod">
          <ac:chgData name="Phan Ngoc Anh 20223464" userId="603f8b48-18a8-485c-965b-d063f0480eae" providerId="ADAL" clId="{0F182250-0047-D54A-800A-B16B7CF6B0FB}" dt="2025-06-11T06:27:43.823" v="568" actId="478"/>
          <ac:picMkLst>
            <pc:docMk/>
            <pc:sldMk cId="2045285666" sldId="285"/>
            <ac:picMk id="3074" creationId="{5E226A1D-8C5A-8503-254F-01A4BDFBD49A}"/>
          </ac:picMkLst>
        </pc:picChg>
        <pc:picChg chg="add del mod">
          <ac:chgData name="Phan Ngoc Anh 20223464" userId="603f8b48-18a8-485c-965b-d063f0480eae" providerId="ADAL" clId="{0F182250-0047-D54A-800A-B16B7CF6B0FB}" dt="2025-06-11T06:28:09.923" v="573" actId="478"/>
          <ac:picMkLst>
            <pc:docMk/>
            <pc:sldMk cId="2045285666" sldId="285"/>
            <ac:picMk id="3076" creationId="{EF093C7D-107B-5444-F0BD-B823906561E5}"/>
          </ac:picMkLst>
        </pc:picChg>
      </pc:sldChg>
      <pc:sldChg chg="addSp modSp new mod">
        <pc:chgData name="Phan Ngoc Anh 20223464" userId="603f8b48-18a8-485c-965b-d063f0480eae" providerId="ADAL" clId="{0F182250-0047-D54A-800A-B16B7CF6B0FB}" dt="2025-06-11T07:45:34.949" v="1337" actId="692"/>
        <pc:sldMkLst>
          <pc:docMk/>
          <pc:sldMk cId="2403993937" sldId="285"/>
        </pc:sldMkLst>
        <pc:spChg chg="add mod">
          <ac:chgData name="Phan Ngoc Anh 20223464" userId="603f8b48-18a8-485c-965b-d063f0480eae" providerId="ADAL" clId="{0F182250-0047-D54A-800A-B16B7CF6B0FB}" dt="2025-06-11T07:45:34.949" v="1337" actId="692"/>
          <ac:spMkLst>
            <pc:docMk/>
            <pc:sldMk cId="2403993937" sldId="285"/>
            <ac:spMk id="2" creationId="{CE6DB531-4136-DEB1-BEF3-E049D5F8FB2D}"/>
          </ac:spMkLst>
        </pc:spChg>
        <pc:spChg chg="add mod">
          <ac:chgData name="Phan Ngoc Anh 20223464" userId="603f8b48-18a8-485c-965b-d063f0480eae" providerId="ADAL" clId="{0F182250-0047-D54A-800A-B16B7CF6B0FB}" dt="2025-06-11T07:45:26.246" v="1334" actId="1076"/>
          <ac:spMkLst>
            <pc:docMk/>
            <pc:sldMk cId="2403993937" sldId="285"/>
            <ac:spMk id="4" creationId="{B9C17C12-65C8-6058-FD0E-423637ACB19A}"/>
          </ac:spMkLst>
        </pc:spChg>
        <pc:spChg chg="add mod">
          <ac:chgData name="Phan Ngoc Anh 20223464" userId="603f8b48-18a8-485c-965b-d063f0480eae" providerId="ADAL" clId="{0F182250-0047-D54A-800A-B16B7CF6B0FB}" dt="2025-06-11T07:45:03.081" v="1327" actId="1076"/>
          <ac:spMkLst>
            <pc:docMk/>
            <pc:sldMk cId="2403993937" sldId="285"/>
            <ac:spMk id="5" creationId="{E88B77C6-CA46-99A0-231A-56D517E7291E}"/>
          </ac:spMkLst>
        </pc:spChg>
        <pc:spChg chg="add mod">
          <ac:chgData name="Phan Ngoc Anh 20223464" userId="603f8b48-18a8-485c-965b-d063f0480eae" providerId="ADAL" clId="{0F182250-0047-D54A-800A-B16B7CF6B0FB}" dt="2025-06-11T07:35:39.615" v="954"/>
          <ac:spMkLst>
            <pc:docMk/>
            <pc:sldMk cId="2403993937" sldId="285"/>
            <ac:spMk id="6" creationId="{CAA5543B-BF72-C270-F1ED-DE64A8F10551}"/>
          </ac:spMkLst>
        </pc:spChg>
        <pc:spChg chg="add mod">
          <ac:chgData name="Phan Ngoc Anh 20223464" userId="603f8b48-18a8-485c-965b-d063f0480eae" providerId="ADAL" clId="{0F182250-0047-D54A-800A-B16B7CF6B0FB}" dt="2025-06-11T07:45:15.546" v="1331" actId="1076"/>
          <ac:spMkLst>
            <pc:docMk/>
            <pc:sldMk cId="2403993937" sldId="285"/>
            <ac:spMk id="9" creationId="{B92EB0A0-9BCD-7D12-0FFB-E672DBAD00BF}"/>
          </ac:spMkLst>
        </pc:spChg>
        <pc:spChg chg="add mod">
          <ac:chgData name="Phan Ngoc Anh 20223464" userId="603f8b48-18a8-485c-965b-d063f0480eae" providerId="ADAL" clId="{0F182250-0047-D54A-800A-B16B7CF6B0FB}" dt="2025-06-11T07:36:18.093" v="968"/>
          <ac:spMkLst>
            <pc:docMk/>
            <pc:sldMk cId="2403993937" sldId="285"/>
            <ac:spMk id="11" creationId="{FEE98C8A-7BBA-6D4F-0894-7D8DEE43ACDD}"/>
          </ac:spMkLst>
        </pc:spChg>
        <pc:spChg chg="add mod">
          <ac:chgData name="Phan Ngoc Anh 20223464" userId="603f8b48-18a8-485c-965b-d063f0480eae" providerId="ADAL" clId="{0F182250-0047-D54A-800A-B16B7CF6B0FB}" dt="2025-06-11T07:44:24.859" v="1315" actId="1076"/>
          <ac:spMkLst>
            <pc:docMk/>
            <pc:sldMk cId="2403993937" sldId="285"/>
            <ac:spMk id="13" creationId="{418A5E02-2884-9B57-EC09-788513DB9547}"/>
          </ac:spMkLst>
        </pc:spChg>
        <pc:spChg chg="add mod">
          <ac:chgData name="Phan Ngoc Anh 20223464" userId="603f8b48-18a8-485c-965b-d063f0480eae" providerId="ADAL" clId="{0F182250-0047-D54A-800A-B16B7CF6B0FB}" dt="2025-06-11T07:44:38.841" v="1321" actId="14100"/>
          <ac:spMkLst>
            <pc:docMk/>
            <pc:sldMk cId="2403993937" sldId="285"/>
            <ac:spMk id="14" creationId="{6A7503E5-325D-3EA4-718A-AACC7F2DD702}"/>
          </ac:spMkLst>
        </pc:spChg>
        <pc:spChg chg="add mod">
          <ac:chgData name="Phan Ngoc Anh 20223464" userId="603f8b48-18a8-485c-965b-d063f0480eae" providerId="ADAL" clId="{0F182250-0047-D54A-800A-B16B7CF6B0FB}" dt="2025-06-11T07:44:47.813" v="1323"/>
          <ac:spMkLst>
            <pc:docMk/>
            <pc:sldMk cId="2403993937" sldId="285"/>
            <ac:spMk id="15" creationId="{71F175BB-0B8E-9923-B6B8-99AC907F2EA2}"/>
          </ac:spMkLst>
        </pc:spChg>
        <pc:spChg chg="add mod">
          <ac:chgData name="Phan Ngoc Anh 20223464" userId="603f8b48-18a8-485c-965b-d063f0480eae" providerId="ADAL" clId="{0F182250-0047-D54A-800A-B16B7CF6B0FB}" dt="2025-06-11T07:44:47.813" v="1323"/>
          <ac:spMkLst>
            <pc:docMk/>
            <pc:sldMk cId="2403993937" sldId="285"/>
            <ac:spMk id="16" creationId="{816AD66D-38E7-7846-F60F-3EF41F043C07}"/>
          </ac:spMkLst>
        </pc:spChg>
        <pc:spChg chg="add mod">
          <ac:chgData name="Phan Ngoc Anh 20223464" userId="603f8b48-18a8-485c-965b-d063f0480eae" providerId="ADAL" clId="{0F182250-0047-D54A-800A-B16B7CF6B0FB}" dt="2025-06-11T07:44:47.813" v="1323"/>
          <ac:spMkLst>
            <pc:docMk/>
            <pc:sldMk cId="2403993937" sldId="285"/>
            <ac:spMk id="18" creationId="{8A809CBB-2057-A5CA-4D50-954017C12062}"/>
          </ac:spMkLst>
        </pc:spChg>
        <pc:spChg chg="add mod">
          <ac:chgData name="Phan Ngoc Anh 20223464" userId="603f8b48-18a8-485c-965b-d063f0480eae" providerId="ADAL" clId="{0F182250-0047-D54A-800A-B16B7CF6B0FB}" dt="2025-06-11T07:44:47.813" v="1323"/>
          <ac:spMkLst>
            <pc:docMk/>
            <pc:sldMk cId="2403993937" sldId="285"/>
            <ac:spMk id="19" creationId="{B12BFFAD-D2D7-AD41-8C66-B570C8EA9819}"/>
          </ac:spMkLst>
        </pc:spChg>
        <pc:spChg chg="add mod">
          <ac:chgData name="Phan Ngoc Anh 20223464" userId="603f8b48-18a8-485c-965b-d063f0480eae" providerId="ADAL" clId="{0F182250-0047-D54A-800A-B16B7CF6B0FB}" dt="2025-06-11T07:44:47.813" v="1323"/>
          <ac:spMkLst>
            <pc:docMk/>
            <pc:sldMk cId="2403993937" sldId="285"/>
            <ac:spMk id="20" creationId="{2039E844-EFA6-702A-C990-5E18D03EF471}"/>
          </ac:spMkLst>
        </pc:spChg>
        <pc:picChg chg="add mod">
          <ac:chgData name="Phan Ngoc Anh 20223464" userId="603f8b48-18a8-485c-965b-d063f0480eae" providerId="ADAL" clId="{0F182250-0047-D54A-800A-B16B7CF6B0FB}" dt="2025-06-11T07:45:10.360" v="1330" actId="1076"/>
          <ac:picMkLst>
            <pc:docMk/>
            <pc:sldMk cId="2403993937" sldId="285"/>
            <ac:picMk id="3" creationId="{0C16AEF2-4BE9-CF28-8B37-8198A2610A26}"/>
          </ac:picMkLst>
        </pc:picChg>
        <pc:picChg chg="add mod">
          <ac:chgData name="Phan Ngoc Anh 20223464" userId="603f8b48-18a8-485c-965b-d063f0480eae" providerId="ADAL" clId="{0F182250-0047-D54A-800A-B16B7CF6B0FB}" dt="2025-06-11T07:35:46" v="956" actId="1076"/>
          <ac:picMkLst>
            <pc:docMk/>
            <pc:sldMk cId="2403993937" sldId="285"/>
            <ac:picMk id="7" creationId="{33A84A12-04F5-2680-5911-E07F993C85E1}"/>
          </ac:picMkLst>
        </pc:picChg>
        <pc:picChg chg="add mod">
          <ac:chgData name="Phan Ngoc Anh 20223464" userId="603f8b48-18a8-485c-965b-d063f0480eae" providerId="ADAL" clId="{0F182250-0047-D54A-800A-B16B7CF6B0FB}" dt="2025-06-11T07:45:08.141" v="1329" actId="14100"/>
          <ac:picMkLst>
            <pc:docMk/>
            <pc:sldMk cId="2403993937" sldId="285"/>
            <ac:picMk id="8" creationId="{552D1E73-27D3-381A-6530-21A8E96BBE8C}"/>
          </ac:picMkLst>
        </pc:picChg>
        <pc:picChg chg="add mod">
          <ac:chgData name="Phan Ngoc Anh 20223464" userId="603f8b48-18a8-485c-965b-d063f0480eae" providerId="ADAL" clId="{0F182250-0047-D54A-800A-B16B7CF6B0FB}" dt="2025-06-11T07:36:18.093" v="968"/>
          <ac:picMkLst>
            <pc:docMk/>
            <pc:sldMk cId="2403993937" sldId="285"/>
            <ac:picMk id="10" creationId="{133C9465-AAA8-6CA6-9D76-097A0BBB35EE}"/>
          </ac:picMkLst>
        </pc:picChg>
        <pc:cxnChg chg="add mod">
          <ac:chgData name="Phan Ngoc Anh 20223464" userId="603f8b48-18a8-485c-965b-d063f0480eae" providerId="ADAL" clId="{0F182250-0047-D54A-800A-B16B7CF6B0FB}" dt="2025-06-11T07:36:18.093" v="968"/>
          <ac:cxnSpMkLst>
            <pc:docMk/>
            <pc:sldMk cId="2403993937" sldId="285"/>
            <ac:cxnSpMk id="12" creationId="{CD17697E-DF4C-71E5-4BBA-9509E9F28131}"/>
          </ac:cxnSpMkLst>
        </pc:cxnChg>
        <pc:cxnChg chg="add mod">
          <ac:chgData name="Phan Ngoc Anh 20223464" userId="603f8b48-18a8-485c-965b-d063f0480eae" providerId="ADAL" clId="{0F182250-0047-D54A-800A-B16B7CF6B0FB}" dt="2025-06-11T07:44:47.813" v="1323"/>
          <ac:cxnSpMkLst>
            <pc:docMk/>
            <pc:sldMk cId="2403993937" sldId="285"/>
            <ac:cxnSpMk id="17" creationId="{ED925039-204D-984A-C4EE-6F23079D0CB6}"/>
          </ac:cxnSpMkLst>
        </pc:cxnChg>
        <pc:cxnChg chg="add mod">
          <ac:chgData name="Phan Ngoc Anh 20223464" userId="603f8b48-18a8-485c-965b-d063f0480eae" providerId="ADAL" clId="{0F182250-0047-D54A-800A-B16B7CF6B0FB}" dt="2025-06-11T07:44:54.322" v="1324" actId="1076"/>
          <ac:cxnSpMkLst>
            <pc:docMk/>
            <pc:sldMk cId="2403993937" sldId="285"/>
            <ac:cxnSpMk id="21" creationId="{8CB2E19E-B62F-A540-8B82-FBDE4C067876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husteduvn-my.sharepoint.com/personal/anh_pn223464_sis_hust_edu_vn/Documents/PhanNgocAnh_WBD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husteduvn-my.sharepoint.com/personal/anh_pn223464_sis_hust_edu_vn/Documents/M&#244;n%20tr&#234;n%20tr&#432;&#7901;ng/Financial%20Management/Final%20WBD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https://husteduvn-my.sharepoint.com/personal/anh_pn223464_sis_hust_edu_vn/Documents/M&#244;n%20tr&#234;n%20tr&#432;&#7901;ng/Financial%20Management/Final%20WBD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Appendix_2.WBD!$H$4</c:f>
              <c:strCache>
                <c:ptCount val="1"/>
                <c:pt idx="0">
                  <c:v>2023</c:v>
                </c:pt>
              </c:strCache>
            </c:strRef>
          </c:tx>
          <c:spPr>
            <a:solidFill>
              <a:srgbClr val="FFC000">
                <a:lumMod val="60000"/>
                <a:lumOff val="40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3.2746213493451172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94D-9E42-B370-A28E7D26567F}"/>
                </c:ext>
              </c:extLst>
            </c:dLbl>
            <c:dLbl>
              <c:idx val="1"/>
              <c:layout>
                <c:manualLayout>
                  <c:x val="-3.602083484279632E-2"/>
                  <c:y val="-2.0857503561242904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94D-9E42-B370-A28E7D26567F}"/>
                </c:ext>
              </c:extLst>
            </c:dLbl>
            <c:dLbl>
              <c:idx val="2"/>
              <c:layout>
                <c:manualLayout>
                  <c:x val="-6.4595289396291153E-2"/>
                  <c:y val="-1.100697754222753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94D-9E42-B370-A28E7D2656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Appendix_2.WBD!$G$5:$G$7</c:f>
              <c:strCache>
                <c:ptCount val="3"/>
                <c:pt idx="0">
                  <c:v>Studios</c:v>
                </c:pt>
                <c:pt idx="1">
                  <c:v>Networks</c:v>
                </c:pt>
                <c:pt idx="2">
                  <c:v>DTC</c:v>
                </c:pt>
              </c:strCache>
            </c:strRef>
          </c:cat>
          <c:val>
            <c:numRef>
              <c:f>Appendix_2.WBD!$H$5:$H$7</c:f>
              <c:numCache>
                <c:formatCode>#,##0_);\(#,##0\)</c:formatCode>
                <c:ptCount val="3"/>
                <c:pt idx="0" formatCode="_(&quot;$&quot;* #,##0_);_(&quot;$&quot;* \(#,##0\);_(&quot;$&quot;* &quot;-&quot;_);_(@_)">
                  <c:v>12192</c:v>
                </c:pt>
                <c:pt idx="1">
                  <c:v>21244</c:v>
                </c:pt>
                <c:pt idx="2">
                  <c:v>10154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4D-9E42-B370-A28E7D26567F}"/>
            </c:ext>
          </c:extLst>
        </c:ser>
        <c:ser>
          <c:idx val="2"/>
          <c:order val="1"/>
          <c:tx>
            <c:strRef>
              <c:f>Appendix_2.WBD!$I$4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rgbClr val="4472C4">
                <a:lumMod val="50000"/>
              </a:srgbClr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2.9719964327533155E-2"/>
                  <c:y val="-5.810805658291073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94D-9E42-B370-A28E7D2656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Appendix_2.WBD!$G$5:$G$7</c:f>
              <c:strCache>
                <c:ptCount val="3"/>
                <c:pt idx="0">
                  <c:v>Studios</c:v>
                </c:pt>
                <c:pt idx="1">
                  <c:v>Networks</c:v>
                </c:pt>
                <c:pt idx="2">
                  <c:v>DTC</c:v>
                </c:pt>
              </c:strCache>
            </c:strRef>
          </c:cat>
          <c:val>
            <c:numRef>
              <c:f>Appendix_2.WBD!$I$5:$I$7</c:f>
              <c:numCache>
                <c:formatCode>#,##0_);\(#,##0\)</c:formatCode>
                <c:ptCount val="3"/>
                <c:pt idx="0" formatCode="_(&quot;$&quot;* #,##0_);_(&quot;$&quot;* \(#,##0\);_(&quot;$&quot;* &quot;-&quot;_);_(@_)">
                  <c:v>11607</c:v>
                </c:pt>
                <c:pt idx="1">
                  <c:v>20175</c:v>
                </c:pt>
                <c:pt idx="2">
                  <c:v>10313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4D-9E42-B370-A28E7D2656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413688336"/>
        <c:axId val="2137844080"/>
      </c:barChart>
      <c:catAx>
        <c:axId val="413688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2137844080"/>
        <c:crosses val="autoZero"/>
        <c:auto val="1"/>
        <c:lblAlgn val="ctr"/>
        <c:lblOffset val="100"/>
        <c:noMultiLvlLbl val="0"/>
      </c:catAx>
      <c:valAx>
        <c:axId val="2137844080"/>
        <c:scaling>
          <c:orientation val="minMax"/>
        </c:scaling>
        <c:delete val="0"/>
        <c:axPos val="l"/>
        <c:numFmt formatCode="_(&quot;$&quot;* #,##0_);_(&quot;$&quot;* \(#,##0\);_(&quot;$&quot;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413688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2023</a:t>
            </a:r>
          </a:p>
        </c:rich>
      </c:tx>
      <c:layout>
        <c:manualLayout>
          <c:xMode val="edge"/>
          <c:yMode val="edge"/>
          <c:x val="0.70850000000000002"/>
          <c:y val="4.166666666666666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4472C4">
                  <a:lumMod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B50-764C-8768-FE90FE3C21EA}"/>
              </c:ext>
            </c:extLst>
          </c:dPt>
          <c:dPt>
            <c:idx val="1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B50-764C-8768-FE90FE3C21E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B50-764C-8768-FE90FE3C21EA}"/>
              </c:ext>
            </c:extLst>
          </c:dPt>
          <c:dPt>
            <c:idx val="3"/>
            <c:bubble3D val="0"/>
            <c:explosion val="6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B50-764C-8768-FE90FE3C21EA}"/>
              </c:ext>
            </c:extLst>
          </c:dPt>
          <c:dLbls>
            <c:dLbl>
              <c:idx val="0"/>
              <c:layout>
                <c:manualLayout>
                  <c:x val="4.1174540682414702E-3"/>
                  <c:y val="0.1605781568970546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B50-764C-8768-FE90FE3C21EA}"/>
                </c:ext>
              </c:extLst>
            </c:dLbl>
            <c:dLbl>
              <c:idx val="1"/>
              <c:layout>
                <c:manualLayout>
                  <c:x val="-6.1109033245844269E-2"/>
                  <c:y val="-6.989464858559346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B50-764C-8768-FE90FE3C21EA}"/>
                </c:ext>
              </c:extLst>
            </c:dLbl>
            <c:dLbl>
              <c:idx val="2"/>
              <c:layout>
                <c:manualLayout>
                  <c:x val="-1.2776902887139108E-2"/>
                  <c:y val="0.1018675269757946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B50-764C-8768-FE90FE3C21E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Appendix_2.WBD!$A$4:$A$7</c:f>
              <c:strCache>
                <c:ptCount val="4"/>
                <c:pt idx="0">
                  <c:v> Distribution </c:v>
                </c:pt>
                <c:pt idx="1">
                  <c:v> Advertising </c:v>
                </c:pt>
                <c:pt idx="2">
                  <c:v> Content </c:v>
                </c:pt>
                <c:pt idx="3">
                  <c:v> Other </c:v>
                </c:pt>
              </c:strCache>
            </c:strRef>
          </c:cat>
          <c:val>
            <c:numRef>
              <c:f>Appendix_2.WBD!$C$4:$C$7</c:f>
              <c:numCache>
                <c:formatCode>_(* #,##0_);_(* \(#,##0\);_(* "-"_);_(@_)</c:formatCode>
                <c:ptCount val="4"/>
                <c:pt idx="0">
                  <c:v>20237</c:v>
                </c:pt>
                <c:pt idx="1">
                  <c:v>8700</c:v>
                </c:pt>
                <c:pt idx="2">
                  <c:v>11203</c:v>
                </c:pt>
                <c:pt idx="3">
                  <c:v>1181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B50-764C-8768-FE90FE3C21EA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b="1"/>
      </a:pPr>
      <a:endParaRPr lang="en-V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96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 2024</a:t>
            </a:r>
          </a:p>
        </c:rich>
      </c:tx>
      <c:layout>
        <c:manualLayout>
          <c:xMode val="edge"/>
          <c:yMode val="edge"/>
          <c:x val="0.71186789151356067"/>
          <c:y val="5.55555555555555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6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5"/>
            <c:spPr>
              <a:solidFill>
                <a:srgbClr val="4472C4">
                  <a:lumMod val="5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A07-C34B-AB6D-4A9794F495EF}"/>
              </c:ext>
            </c:extLst>
          </c:dPt>
          <c:dPt>
            <c:idx val="1"/>
            <c:bubble3D val="0"/>
            <c:explosion val="9"/>
            <c:spPr>
              <a:solidFill>
                <a:srgbClr val="FFC000">
                  <a:lumMod val="60000"/>
                  <a:lumOff val="40000"/>
                </a:srgb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A07-C34B-AB6D-4A9794F495E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A07-C34B-AB6D-4A9794F495EF}"/>
              </c:ext>
            </c:extLst>
          </c:dPt>
          <c:dPt>
            <c:idx val="3"/>
            <c:bubble3D val="0"/>
            <c:explosion val="6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A07-C34B-AB6D-4A9794F495EF}"/>
              </c:ext>
            </c:extLst>
          </c:dPt>
          <c:dLbls>
            <c:dLbl>
              <c:idx val="0"/>
              <c:layout>
                <c:manualLayout>
                  <c:x val="4.1174540682414702E-3"/>
                  <c:y val="0.1605781568970546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07-C34B-AB6D-4A9794F495EF}"/>
                </c:ext>
              </c:extLst>
            </c:dLbl>
            <c:dLbl>
              <c:idx val="1"/>
              <c:layout>
                <c:manualLayout>
                  <c:x val="-6.1109033245844269E-2"/>
                  <c:y val="-6.989464858559346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A07-C34B-AB6D-4A9794F495EF}"/>
                </c:ext>
              </c:extLst>
            </c:dLbl>
            <c:dLbl>
              <c:idx val="2"/>
              <c:layout>
                <c:manualLayout>
                  <c:x val="-1.2776902887139108E-2"/>
                  <c:y val="0.10186752697579469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A07-C34B-AB6D-4A9794F495E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Appendix_2.WBD!$A$4:$A$7</c:f>
              <c:strCache>
                <c:ptCount val="4"/>
                <c:pt idx="0">
                  <c:v> Distribution </c:v>
                </c:pt>
                <c:pt idx="1">
                  <c:v> Advertising </c:v>
                </c:pt>
                <c:pt idx="2">
                  <c:v> Content </c:v>
                </c:pt>
                <c:pt idx="3">
                  <c:v> Other </c:v>
                </c:pt>
              </c:strCache>
            </c:strRef>
          </c:cat>
          <c:val>
            <c:numRef>
              <c:f>Appendix_2.WBD!$B$4:$B$7</c:f>
              <c:numCache>
                <c:formatCode>_(* #,##0_);_(* \(#,##0\);_(* "-"_);_(@_)</c:formatCode>
                <c:ptCount val="4"/>
                <c:pt idx="0">
                  <c:v>19701</c:v>
                </c:pt>
                <c:pt idx="1">
                  <c:v>8090</c:v>
                </c:pt>
                <c:pt idx="2">
                  <c:v>10297</c:v>
                </c:pt>
                <c:pt idx="3">
                  <c:v>1233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A07-C34B-AB6D-4A9794F495EF}"/>
            </c:ext>
          </c:extLst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9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 b="1"/>
      </a:pPr>
      <a:endParaRPr lang="en-V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C4DEA-5CBC-3940-B37B-0DC88E42BCB5}" type="datetimeFigureOut">
              <a:rPr lang="en-VN" smtClean="0"/>
              <a:t>11/6/25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DAFC7-DE27-4D40-9C50-3B5878E2FE5A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74418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DAFC7-DE27-4D40-9C50-3B5878E2FE5A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8118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C1417-844C-57CE-4E55-90020735FB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066CF-5597-ABF3-5705-001C3B0B8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EB965-12F8-FD9A-7C60-35C516294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43B46-1BD3-35A4-BF36-AA7C11088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013D5-9A86-DEF0-6443-AD074BBC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75824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F5599-FB0F-D831-4F86-784DED7F6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27639-0EA7-A0E4-9118-82434A346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2386F-11F9-E053-2B88-6B830522C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359BD-47C5-3230-62A4-D590D0804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E4F82-CD32-192A-9C82-B862DDC6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9865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893FFC-6011-E6EB-1AC4-A1B4DBAA02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27074-E864-6255-EF48-C83D152B0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2B264-F966-3B2B-C06E-4A7A5C2EA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72BC4-9489-7AA7-ED1B-5FF6A985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24A27-8E15-6862-0700-D57EBE5C5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71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5B942-D201-AF59-93A0-57CA34CEF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60237-39F1-2008-9C86-9356246F7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332F5-566A-F4E1-A94F-AEF922DB9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4019E-DCCB-E518-22BD-8349F19B1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1BD97-6025-3D1D-9251-7C6A0F06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5762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54F11-F490-3CC3-A229-377E48A0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23256-D477-C36B-D8CB-58DB4468D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6E3EC-F0F7-A925-5879-A452A6EF0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CC622-072C-A614-3FF2-EE324D812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7F1F0-F6E4-4066-CA83-E5F86BF0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52942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2BB65-71E2-43C3-6151-EA6A65AF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54EB0-B0FA-D9F3-D03C-18E976EEF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0676B-6C8F-6979-BBD2-C4173B1F9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0EDCAF-6A03-C8A7-C402-77E9E1DAC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92175-949C-F2A8-3F0B-2175DCAE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8D293-56F7-CF4A-F638-E06A4A9BC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04707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B57F-1EAD-A852-851E-EFC136A1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44910-F06A-BABD-ABEE-3F0F6D62A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2061F-80FB-F111-C17C-8EF8BB06E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3F36DF-B308-AFFE-606A-6E98BBFD1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F85298-0602-C731-B392-2BFDB0FC2F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85E932-2F1B-0397-B880-88322D19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D06508-9C81-4FCE-CBE3-69AFC07A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412D1D-EF2D-9444-B971-22608875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4592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4CF2C-065F-F0A9-D9C9-582D5ECF9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1E4E46-CC26-8AE0-BF0E-DB6BA393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D4C9A-67F9-E15A-DBB5-165EE7E0C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D5110-02B8-9F98-FB1A-F2AB68F4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43852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56A292-597E-7B28-DD04-9B48BA87E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04AD5E-1998-D721-9008-48182F41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D936C-47A3-9714-56F6-A2DAC14D7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82073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7F949-E982-95F1-D19D-C05AD71D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BC31-1050-F969-DFD2-A95B4571A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43FD3-4C73-928B-D7B1-DB2E35068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301153-FF02-D109-2CB9-24BCBAE22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A2B15A-16F7-73FA-136B-65C475C57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83F1F-816E-6340-2943-45CBAADF9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49566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3891-7E2E-6C23-6E61-0C48244E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3E6782-033F-2859-1A74-57992D780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A092F-3D32-BB5A-F72C-1F484E3F6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56692-396E-6EDE-FCA3-E20043FA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0E372B-A502-F7CB-4FD0-9EAF2B22C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E53138-3061-3C32-FD6C-B333D9151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51583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686F1F-DA90-4284-45E8-4A4ED28FB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8E999-1C51-76C3-5F30-854183D52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B99B4-0B2B-099E-8865-4F839DE3C0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723206-DB12-FE4E-96D4-D1251063C900}" type="datetimeFigureOut">
              <a:rPr lang="en-VN" smtClean="0"/>
              <a:t>11/6/25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33F67-13D8-FA16-F30E-69E3EBA97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91DAE-BB84-F26E-7A76-09BAF8A46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2BCBE4-C230-2E49-B461-AE7A3E00939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67757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obrela.com/" TargetMode="External"/><Relationship Id="rId3" Type="http://schemas.openxmlformats.org/officeDocument/2006/relationships/hyperlink" Target="https://datareportal.com/reports/digital-2024-global-overview-report" TargetMode="External"/><Relationship Id="rId7" Type="http://schemas.openxmlformats.org/officeDocument/2006/relationships/hyperlink" Target="https://ir.wbd.com/" TargetMode="External"/><Relationship Id="rId12" Type="http://schemas.openxmlformats.org/officeDocument/2006/relationships/hyperlink" Target="https://www.pwc.com/" TargetMode="External"/><Relationship Id="rId2" Type="http://schemas.openxmlformats.org/officeDocument/2006/relationships/hyperlink" Target="https://www.bloomberg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inance.yahoo.com/" TargetMode="External"/><Relationship Id="rId11" Type="http://schemas.openxmlformats.org/officeDocument/2006/relationships/hyperlink" Target="https://www.statista.com/" TargetMode="External"/><Relationship Id="rId5" Type="http://schemas.openxmlformats.org/officeDocument/2006/relationships/hyperlink" Target="https://www.the-numbers.com/" TargetMode="External"/><Relationship Id="rId10" Type="http://schemas.openxmlformats.org/officeDocument/2006/relationships/hyperlink" Target="https://www.moodys.com/" TargetMode="External"/><Relationship Id="rId4" Type="http://schemas.openxmlformats.org/officeDocument/2006/relationships/hyperlink" Target="https://www.theretaildeepdive.com/" TargetMode="External"/><Relationship Id="rId9" Type="http://schemas.openxmlformats.org/officeDocument/2006/relationships/hyperlink" Target="https://www.nielsen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hart" Target="../charts/chart1.xml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27" name="Straight Connector 9226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8952E31-0ED6-D06E-9860-0020B6423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459" y="643467"/>
            <a:ext cx="4345431" cy="557106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6E23F05-BE47-0C71-6E28-9EEB416A8ACC}"/>
              </a:ext>
            </a:extLst>
          </p:cNvPr>
          <p:cNvGrpSpPr/>
          <p:nvPr/>
        </p:nvGrpSpPr>
        <p:grpSpPr>
          <a:xfrm>
            <a:off x="1118110" y="1828892"/>
            <a:ext cx="4221087" cy="1950715"/>
            <a:chOff x="1288760" y="1786062"/>
            <a:chExt cx="4221087" cy="1950715"/>
          </a:xfrm>
        </p:grpSpPr>
        <p:pic>
          <p:nvPicPr>
            <p:cNvPr id="9218" name="Picture 2" descr="WBD Owned Networks Account For Nearly ¼ Of Top 50 Nets — TVREV">
              <a:extLst>
                <a:ext uri="{FF2B5EF4-FFF2-40B4-BE49-F238E27FC236}">
                  <a16:creationId xmlns:a16="http://schemas.microsoft.com/office/drawing/2014/main" id="{6928C78D-C8B5-DA33-7EAE-3C54CC55C4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25" t="30836" r="1709" b="34197"/>
            <a:stretch/>
          </p:blipFill>
          <p:spPr bwMode="auto">
            <a:xfrm>
              <a:off x="1624681" y="2072466"/>
              <a:ext cx="3367215" cy="87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967C9D-FE60-BF3A-5A52-7692CC159B07}"/>
                </a:ext>
              </a:extLst>
            </p:cNvPr>
            <p:cNvSpPr txBox="1"/>
            <p:nvPr/>
          </p:nvSpPr>
          <p:spPr>
            <a:xfrm>
              <a:off x="1624681" y="3059668"/>
              <a:ext cx="38851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pc="300" dirty="0">
                  <a:latin typeface="Trebuchet MS" panose="020B0703020202090204" pitchFamily="34" charset="0"/>
                </a:rPr>
                <a:t>PHAN NGOC ANH</a:t>
              </a:r>
            </a:p>
            <a:p>
              <a:r>
                <a:rPr lang="en-US" sz="1400" spc="300" dirty="0">
                  <a:latin typeface="Trebuchet MS" panose="020B0703020202090204" pitchFamily="34" charset="0"/>
                </a:rPr>
                <a:t>Supervisor:</a:t>
              </a:r>
              <a:r>
                <a:rPr lang="en-VN" sz="1400" spc="300" dirty="0">
                  <a:latin typeface="Trebuchet MS" panose="020B0703020202090204" pitchFamily="34" charset="0"/>
                </a:rPr>
                <a:t> Dr Nguyen Dang Tue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45A4A7-D6BF-90B9-A39E-43A539CE4E63}"/>
                </a:ext>
              </a:extLst>
            </p:cNvPr>
            <p:cNvSpPr txBox="1"/>
            <p:nvPr/>
          </p:nvSpPr>
          <p:spPr>
            <a:xfrm>
              <a:off x="1624681" y="3429000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VN" sz="1400" spc="300" dirty="0">
                <a:latin typeface="Trebuchet MS" panose="020B070302020209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47E561-5AC6-B09A-A2DE-6E662FB9A885}"/>
                </a:ext>
              </a:extLst>
            </p:cNvPr>
            <p:cNvSpPr txBox="1"/>
            <p:nvPr/>
          </p:nvSpPr>
          <p:spPr>
            <a:xfrm>
              <a:off x="1288760" y="178606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VN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724F78-06E1-27B9-86D1-29B0D02E6E99}"/>
              </a:ext>
            </a:extLst>
          </p:cNvPr>
          <p:cNvSpPr txBox="1"/>
          <p:nvPr/>
        </p:nvSpPr>
        <p:spPr>
          <a:xfrm>
            <a:off x="477011" y="6008608"/>
            <a:ext cx="57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>
                <a:latin typeface="Trebuchet MS" panose="020B0703020202090204" pitchFamily="34" charset="0"/>
              </a:rPr>
              <a:t>This presentation is prepared for academic purposes of the Financial Investment course at HUST only and does not constitute financial advice, investment recommendation, or professional consulting. </a:t>
            </a:r>
            <a:endParaRPr lang="en-VN" sz="900" i="1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189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55199C6-1D08-05E7-2134-47912F2B41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818" y="976252"/>
            <a:ext cx="4491385" cy="23571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A79D88-FCFF-41E8-7EB7-DF30F78D4255}"/>
              </a:ext>
            </a:extLst>
          </p:cNvPr>
          <p:cNvSpPr txBox="1"/>
          <p:nvPr/>
        </p:nvSpPr>
        <p:spPr>
          <a:xfrm>
            <a:off x="7025328" y="581061"/>
            <a:ext cx="44913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Decrease OCF due to - $9.1B goodwill impairment.</a:t>
            </a:r>
            <a:endParaRPr lang="en-US" sz="1400" b="1" dirty="0">
              <a:latin typeface="Trebuchet MS" panose="020B0703020202090204" pitchFamily="34" charset="0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BFB2B18A-4E94-1ED7-05B8-A0F92BB4E0CB}"/>
              </a:ext>
            </a:extLst>
          </p:cNvPr>
          <p:cNvSpPr txBox="1"/>
          <p:nvPr/>
        </p:nvSpPr>
        <p:spPr>
          <a:xfrm>
            <a:off x="439602" y="6612992"/>
            <a:ext cx="71247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EXECUTIVE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81F640AD-7D6B-4520-6880-3AC2798A29B2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421C5F-F08E-6F6F-7771-3BAAA245F246}"/>
              </a:ext>
            </a:extLst>
          </p:cNvPr>
          <p:cNvCxnSpPr>
            <a:cxnSpLocks/>
          </p:cNvCxnSpPr>
          <p:nvPr/>
        </p:nvCxnSpPr>
        <p:spPr>
          <a:xfrm>
            <a:off x="-4581" y="6488347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bject 21">
            <a:extLst>
              <a:ext uri="{FF2B5EF4-FFF2-40B4-BE49-F238E27FC236}">
                <a16:creationId xmlns:a16="http://schemas.microsoft.com/office/drawing/2014/main" id="{46DBA341-B7FF-5B62-0D17-94FE2D4F77AD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B784389C-E69A-B67C-BBB6-A94992156ABF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DF288501-2BC5-B782-1A8B-1EF3F1F3323C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F80BFA-1BC0-20D9-D13A-98977A71B5E8}"/>
              </a:ext>
            </a:extLst>
          </p:cNvPr>
          <p:cNvCxnSpPr/>
          <p:nvPr/>
        </p:nvCxnSpPr>
        <p:spPr>
          <a:xfrm>
            <a:off x="6096000" y="6488347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9" name="Picture 2">
            <a:extLst>
              <a:ext uri="{FF2B5EF4-FFF2-40B4-BE49-F238E27FC236}">
                <a16:creationId xmlns:a16="http://schemas.microsoft.com/office/drawing/2014/main" id="{E8818C34-1DD7-AB43-65FA-DD49F0DC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BC9B300-5D75-22AE-4096-F6504BD50F43}"/>
              </a:ext>
            </a:extLst>
          </p:cNvPr>
          <p:cNvSpPr txBox="1"/>
          <p:nvPr/>
        </p:nvSpPr>
        <p:spPr>
          <a:xfrm>
            <a:off x="119977" y="162613"/>
            <a:ext cx="504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kern="0" dirty="0">
                <a:solidFill>
                  <a:srgbClr val="374D81"/>
                </a:solidFill>
                <a:latin typeface="Calibri" panose="020F0502020204030204" pitchFamily="34" charset="0"/>
              </a:rPr>
              <a:t>Evaluating WBD’s Long-Term Debt Servicing Ability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A54F8-F731-5926-BBF6-68C904C48390}"/>
              </a:ext>
            </a:extLst>
          </p:cNvPr>
          <p:cNvCxnSpPr>
            <a:cxnSpLocks/>
          </p:cNvCxnSpPr>
          <p:nvPr/>
        </p:nvCxnSpPr>
        <p:spPr>
          <a:xfrm>
            <a:off x="0" y="536365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C871FF6-8D45-598E-27AF-9E0A191B66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04" y="956450"/>
            <a:ext cx="4558392" cy="2602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AFA24-0E74-A797-67B5-FAA026DCA599}"/>
              </a:ext>
            </a:extLst>
          </p:cNvPr>
          <p:cNvSpPr txBox="1"/>
          <p:nvPr/>
        </p:nvSpPr>
        <p:spPr>
          <a:xfrm>
            <a:off x="2110286" y="603692"/>
            <a:ext cx="30176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rebuchet MS" panose="020B0703020202090204" pitchFamily="34" charset="0"/>
              </a:rPr>
              <a:t>Operating Cash Flow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A21CF0EC-6FDB-6197-6445-852272D2DB7A}"/>
              </a:ext>
            </a:extLst>
          </p:cNvPr>
          <p:cNvSpPr/>
          <p:nvPr/>
        </p:nvSpPr>
        <p:spPr>
          <a:xfrm>
            <a:off x="5840362" y="1947559"/>
            <a:ext cx="516194" cy="190934"/>
          </a:xfrm>
          <a:prstGeom prst="leftRightArrow">
            <a:avLst/>
          </a:prstGeom>
          <a:solidFill>
            <a:schemeClr val="accent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E322ABF-5FDA-3404-ADB8-E0F6A11C6D7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6623" r="3177" b="7540"/>
          <a:stretch/>
        </p:blipFill>
        <p:spPr bwMode="auto">
          <a:xfrm>
            <a:off x="6615898" y="3760706"/>
            <a:ext cx="4681225" cy="2518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037802-3C84-7743-09D6-BD26D0602398}"/>
              </a:ext>
            </a:extLst>
          </p:cNvPr>
          <p:cNvSpPr txBox="1"/>
          <p:nvPr/>
        </p:nvSpPr>
        <p:spPr>
          <a:xfrm>
            <a:off x="6659058" y="3445582"/>
            <a:ext cx="4732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Average Day Spent </a:t>
            </a:r>
            <a:r>
              <a:rPr lang="en-US" sz="1400" b="1" kern="0" dirty="0"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watching television decreases,</a:t>
            </a:r>
            <a:r>
              <a:rPr lang="en-US" sz="14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2024</a:t>
            </a:r>
          </a:p>
        </p:txBody>
      </p:sp>
      <p:pic>
        <p:nvPicPr>
          <p:cNvPr id="2060" name="Picture 12" descr="Top 5 đội hình bóng rổ mạnh nhất lịch sử NBA | Viết bởi Minh1301">
            <a:extLst>
              <a:ext uri="{FF2B5EF4-FFF2-40B4-BE49-F238E27FC236}">
                <a16:creationId xmlns:a16="http://schemas.microsoft.com/office/drawing/2014/main" id="{13AB0923-C59D-1D38-6216-19436C335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50" y="4235792"/>
            <a:ext cx="3178429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07F007-1536-EF9A-D413-AABD17A4B9A6}"/>
              </a:ext>
            </a:extLst>
          </p:cNvPr>
          <p:cNvSpPr txBox="1"/>
          <p:nvPr/>
        </p:nvSpPr>
        <p:spPr>
          <a:xfrm>
            <a:off x="240724" y="3623497"/>
            <a:ext cx="5149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Uncertainty regarding </a:t>
            </a:r>
          </a:p>
          <a:p>
            <a:pPr algn="ctr"/>
            <a:r>
              <a:rPr lang="en-US" sz="1400" b="1" dirty="0"/>
              <a:t>The renewal of famous basketball broadcasting rights </a:t>
            </a:r>
            <a:endParaRPr lang="en-VN" sz="1400" b="1" dirty="0"/>
          </a:p>
        </p:txBody>
      </p:sp>
      <p:sp>
        <p:nvSpPr>
          <p:cNvPr id="25" name="Plus 24">
            <a:extLst>
              <a:ext uri="{FF2B5EF4-FFF2-40B4-BE49-F238E27FC236}">
                <a16:creationId xmlns:a16="http://schemas.microsoft.com/office/drawing/2014/main" id="{520E8D42-F97F-6BBE-54E0-0A12D3CD908F}"/>
              </a:ext>
            </a:extLst>
          </p:cNvPr>
          <p:cNvSpPr/>
          <p:nvPr/>
        </p:nvSpPr>
        <p:spPr>
          <a:xfrm>
            <a:off x="5815845" y="4704758"/>
            <a:ext cx="551148" cy="530942"/>
          </a:xfrm>
          <a:prstGeom prst="mathPlus">
            <a:avLst/>
          </a:prstGeom>
          <a:solidFill>
            <a:schemeClr val="accent1">
              <a:alpha val="3333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20993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6DB531-4136-DEB1-BEF3-E049D5F8FB2D}"/>
              </a:ext>
            </a:extLst>
          </p:cNvPr>
          <p:cNvSpPr txBox="1"/>
          <p:nvPr/>
        </p:nvSpPr>
        <p:spPr>
          <a:xfrm>
            <a:off x="6527649" y="3868998"/>
            <a:ext cx="4748482" cy="738664"/>
          </a:xfrm>
          <a:prstGeom prst="rect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Non-cash in nature, excluded from EBITDA </a:t>
            </a:r>
          </a:p>
          <a:p>
            <a:r>
              <a:rPr lang="vi-VN" sz="1400" kern="0" dirty="0">
                <a:solidFill>
                  <a:srgbClr val="000000"/>
                </a:solidFill>
                <a:latin typeface="Calibri" panose="020F0502020204030204" pitchFamily="34" charset="0"/>
              </a:rPr>
              <a:t>=&gt; </a:t>
            </a:r>
            <a:r>
              <a:rPr lang="en-US" sz="1400" dirty="0"/>
              <a:t> Interest Coverage Ratio remains strong at 3.28, indicating debt remains serviceable.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16AEF2-4BE9-CF28-8B37-8198A261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79" y="3327357"/>
            <a:ext cx="5394958" cy="3160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17C12-65C8-6058-FD0E-423637ACB19A}"/>
              </a:ext>
            </a:extLst>
          </p:cNvPr>
          <p:cNvSpPr txBox="1"/>
          <p:nvPr/>
        </p:nvSpPr>
        <p:spPr>
          <a:xfrm>
            <a:off x="6527649" y="4796344"/>
            <a:ext cx="4748482" cy="116955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 Despite negative market sentiment, WBD maintains sufficient long-term interest-paying capacity.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While leverage is high, there is no immediate bankruptcy risk.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400" dirty="0"/>
              <a:t>Needed to control non-operating and one-time items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B77C6-CA46-99A0-231A-56D517E7291E}"/>
              </a:ext>
            </a:extLst>
          </p:cNvPr>
          <p:cNvSpPr txBox="1"/>
          <p:nvPr/>
        </p:nvSpPr>
        <p:spPr>
          <a:xfrm>
            <a:off x="377779" y="2847938"/>
            <a:ext cx="43844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rebuchet MS" panose="020B0703020202090204" pitchFamily="34" charset="0"/>
              </a:rPr>
              <a:t>EBITDA/ Interest expense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2D1E73-27D3-381A-6530-21A8E96BBE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946" y="632955"/>
            <a:ext cx="5251185" cy="27709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2EB0A0-9BCD-7D12-0FFB-E672DBAD00BF}"/>
              </a:ext>
            </a:extLst>
          </p:cNvPr>
          <p:cNvSpPr txBox="1"/>
          <p:nvPr/>
        </p:nvSpPr>
        <p:spPr>
          <a:xfrm>
            <a:off x="7979568" y="680327"/>
            <a:ext cx="3143830" cy="279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Drop in fair price</a:t>
            </a:r>
            <a:endParaRPr lang="en-US" sz="1400" b="1" dirty="0">
              <a:latin typeface="Trebuchet MS" panose="020B0703020202090204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33C9465-AAA8-6CA6-9D76-097A0BBB3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E98C8A-7BBA-6D4F-0894-7D8DEE43ACDD}"/>
              </a:ext>
            </a:extLst>
          </p:cNvPr>
          <p:cNvSpPr txBox="1"/>
          <p:nvPr/>
        </p:nvSpPr>
        <p:spPr>
          <a:xfrm>
            <a:off x="119977" y="162613"/>
            <a:ext cx="504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kern="0" dirty="0">
                <a:solidFill>
                  <a:srgbClr val="374D81"/>
                </a:solidFill>
                <a:latin typeface="Calibri" panose="020F0502020204030204" pitchFamily="34" charset="0"/>
              </a:rPr>
              <a:t>Evaluating WBD’s Long-Term Debt Servicing Ability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17697E-DF4C-71E5-4BBA-9509E9F28131}"/>
              </a:ext>
            </a:extLst>
          </p:cNvPr>
          <p:cNvCxnSpPr>
            <a:cxnSpLocks/>
          </p:cNvCxnSpPr>
          <p:nvPr/>
        </p:nvCxnSpPr>
        <p:spPr>
          <a:xfrm>
            <a:off x="0" y="536365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8A5E02-2884-9B57-EC09-788513DB9547}"/>
              </a:ext>
            </a:extLst>
          </p:cNvPr>
          <p:cNvSpPr txBox="1"/>
          <p:nvPr/>
        </p:nvSpPr>
        <p:spPr>
          <a:xfrm>
            <a:off x="915868" y="1162493"/>
            <a:ext cx="34547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>
                <a:latin typeface="Trebuchet MS" panose="020B0703020202090204" pitchFamily="34" charset="0"/>
              </a:rPr>
              <a:t>Impairment loss due to drop in fair price</a:t>
            </a:r>
          </a:p>
          <a:p>
            <a:r>
              <a:rPr lang="en-VN" sz="1400" dirty="0">
                <a:latin typeface="Trebuchet MS" panose="020B0703020202090204" pitchFamily="34" charset="0"/>
              </a:rPr>
              <a:t>[1] Macroeconomic factor</a:t>
            </a:r>
          </a:p>
          <a:p>
            <a:r>
              <a:rPr lang="en-VN" sz="1400" dirty="0">
                <a:latin typeface="Trebuchet MS" panose="020B0703020202090204" pitchFamily="34" charset="0"/>
              </a:rPr>
              <a:t>[2] Specific-segement challenging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A7503E5-325D-3EA4-718A-AACC7F2DD702}"/>
              </a:ext>
            </a:extLst>
          </p:cNvPr>
          <p:cNvSpPr/>
          <p:nvPr/>
        </p:nvSpPr>
        <p:spPr>
          <a:xfrm>
            <a:off x="5043948" y="1384419"/>
            <a:ext cx="334325" cy="247921"/>
          </a:xfrm>
          <a:prstGeom prst="rightArrow">
            <a:avLst/>
          </a:prstGeom>
          <a:solidFill>
            <a:schemeClr val="accent1">
              <a:alpha val="56561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5" name="object 21">
            <a:extLst>
              <a:ext uri="{FF2B5EF4-FFF2-40B4-BE49-F238E27FC236}">
                <a16:creationId xmlns:a16="http://schemas.microsoft.com/office/drawing/2014/main" id="{71F175BB-0B8E-9923-B6B8-99AC907F2EA2}"/>
              </a:ext>
            </a:extLst>
          </p:cNvPr>
          <p:cNvSpPr txBox="1"/>
          <p:nvPr/>
        </p:nvSpPr>
        <p:spPr>
          <a:xfrm>
            <a:off x="439602" y="6612992"/>
            <a:ext cx="71247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EXECUTIVE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bject 25">
            <a:extLst>
              <a:ext uri="{FF2B5EF4-FFF2-40B4-BE49-F238E27FC236}">
                <a16:creationId xmlns:a16="http://schemas.microsoft.com/office/drawing/2014/main" id="{816AD66D-38E7-7846-F60F-3EF41F043C07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D925039-204D-984A-C4EE-6F23079D0CB6}"/>
              </a:ext>
            </a:extLst>
          </p:cNvPr>
          <p:cNvCxnSpPr>
            <a:cxnSpLocks/>
          </p:cNvCxnSpPr>
          <p:nvPr/>
        </p:nvCxnSpPr>
        <p:spPr>
          <a:xfrm>
            <a:off x="-4581" y="6488347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object 21">
            <a:extLst>
              <a:ext uri="{FF2B5EF4-FFF2-40B4-BE49-F238E27FC236}">
                <a16:creationId xmlns:a16="http://schemas.microsoft.com/office/drawing/2014/main" id="{8A809CBB-2057-A5CA-4D50-954017C12062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bject 21">
            <a:extLst>
              <a:ext uri="{FF2B5EF4-FFF2-40B4-BE49-F238E27FC236}">
                <a16:creationId xmlns:a16="http://schemas.microsoft.com/office/drawing/2014/main" id="{B12BFFAD-D2D7-AD41-8C66-B570C8EA9819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object 21">
            <a:extLst>
              <a:ext uri="{FF2B5EF4-FFF2-40B4-BE49-F238E27FC236}">
                <a16:creationId xmlns:a16="http://schemas.microsoft.com/office/drawing/2014/main" id="{2039E844-EFA6-702A-C990-5E18D03EF471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B2E19E-B62F-A540-8B82-FBDE4C067876}"/>
              </a:ext>
            </a:extLst>
          </p:cNvPr>
          <p:cNvCxnSpPr/>
          <p:nvPr/>
        </p:nvCxnSpPr>
        <p:spPr>
          <a:xfrm>
            <a:off x="5017825" y="6488347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993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1">
            <a:extLst>
              <a:ext uri="{FF2B5EF4-FFF2-40B4-BE49-F238E27FC236}">
                <a16:creationId xmlns:a16="http://schemas.microsoft.com/office/drawing/2014/main" id="{BFB2B18A-4E94-1ED7-05B8-A0F92BB4E0CB}"/>
              </a:ext>
            </a:extLst>
          </p:cNvPr>
          <p:cNvSpPr txBox="1"/>
          <p:nvPr/>
        </p:nvSpPr>
        <p:spPr>
          <a:xfrm>
            <a:off x="439602" y="6612992"/>
            <a:ext cx="71247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EXECUTIVE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81F640AD-7D6B-4520-6880-3AC2798A29B2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421C5F-F08E-6F6F-7771-3BAAA245F246}"/>
              </a:ext>
            </a:extLst>
          </p:cNvPr>
          <p:cNvCxnSpPr>
            <a:cxnSpLocks/>
          </p:cNvCxnSpPr>
          <p:nvPr/>
        </p:nvCxnSpPr>
        <p:spPr>
          <a:xfrm>
            <a:off x="-4581" y="6488347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bject 21">
            <a:extLst>
              <a:ext uri="{FF2B5EF4-FFF2-40B4-BE49-F238E27FC236}">
                <a16:creationId xmlns:a16="http://schemas.microsoft.com/office/drawing/2014/main" id="{46DBA341-B7FF-5B62-0D17-94FE2D4F77AD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B784389C-E69A-B67C-BBB6-A94992156ABF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DF288501-2BC5-B782-1A8B-1EF3F1F3323C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F80BFA-1BC0-20D9-D13A-98977A71B5E8}"/>
              </a:ext>
            </a:extLst>
          </p:cNvPr>
          <p:cNvCxnSpPr/>
          <p:nvPr/>
        </p:nvCxnSpPr>
        <p:spPr>
          <a:xfrm>
            <a:off x="6451098" y="6488347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9" name="Picture 2">
            <a:extLst>
              <a:ext uri="{FF2B5EF4-FFF2-40B4-BE49-F238E27FC236}">
                <a16:creationId xmlns:a16="http://schemas.microsoft.com/office/drawing/2014/main" id="{E8818C34-1DD7-AB43-65FA-DD49F0DC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BC9B300-5D75-22AE-4096-F6504BD50F43}"/>
              </a:ext>
            </a:extLst>
          </p:cNvPr>
          <p:cNvSpPr txBox="1"/>
          <p:nvPr/>
        </p:nvSpPr>
        <p:spPr>
          <a:xfrm>
            <a:off x="119977" y="162613"/>
            <a:ext cx="634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kern="0" dirty="0">
                <a:solidFill>
                  <a:srgbClr val="374D81"/>
                </a:solidFill>
                <a:latin typeface="Calibri" panose="020F0502020204030204" pitchFamily="34" charset="0"/>
              </a:rPr>
              <a:t>What’s Behind WBD’s Low Valuation? Is capital used efficiently?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A54F8-F731-5926-BBF6-68C904C48390}"/>
              </a:ext>
            </a:extLst>
          </p:cNvPr>
          <p:cNvCxnSpPr>
            <a:cxnSpLocks/>
          </p:cNvCxnSpPr>
          <p:nvPr/>
        </p:nvCxnSpPr>
        <p:spPr>
          <a:xfrm>
            <a:off x="0" y="536365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FF210A-DA3C-D277-FBC1-5C2A69B7AB9A}"/>
              </a:ext>
            </a:extLst>
          </p:cNvPr>
          <p:cNvSpPr txBox="1"/>
          <p:nvPr/>
        </p:nvSpPr>
        <p:spPr>
          <a:xfrm>
            <a:off x="6096000" y="4350834"/>
            <a:ext cx="5733276" cy="224676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Advertising</a:t>
            </a:r>
            <a:r>
              <a:rPr lang="en-US" sz="1400" dirty="0"/>
              <a:t>: Down 7% overall, audiences are shifting to digital platforms =&gt;harder for WBD to capture ad revenue </a:t>
            </a:r>
          </a:p>
          <a:p>
            <a:endParaRPr lang="en-US" sz="1400" dirty="0"/>
          </a:p>
          <a:p>
            <a:r>
              <a:rPr lang="en-US" sz="1400" b="1" dirty="0"/>
              <a:t>Content</a:t>
            </a:r>
            <a:r>
              <a:rPr lang="en-US" sz="1400" dirty="0"/>
              <a:t>: Lower revenue due to lack of blockbuster titles in 2024 compared to 2023 hits like </a:t>
            </a:r>
            <a:r>
              <a:rPr lang="en-US" sz="1400" i="1" dirty="0"/>
              <a:t>Hogwarts Legacy</a:t>
            </a:r>
            <a:r>
              <a:rPr lang="en-US" sz="1400" dirty="0"/>
              <a:t> — not operational weakness, but a tough year-on-year comparison.</a:t>
            </a:r>
          </a:p>
          <a:p>
            <a:endParaRPr lang="en-US" sz="1400" dirty="0"/>
          </a:p>
          <a:p>
            <a:r>
              <a:rPr lang="en-US" sz="1400" b="1" dirty="0"/>
              <a:t>Distribution</a:t>
            </a:r>
            <a:r>
              <a:rPr lang="en-US" sz="1400" dirty="0"/>
              <a:t>: Continued decline from cord-cutting and shrinking affiliate fees. Gains in DTC (e.g., Max) couldn’t fully offset losses in linear TV.</a:t>
            </a:r>
          </a:p>
          <a:p>
            <a:endParaRPr lang="en-US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4DE5164-7ED5-5755-FEE4-FC589BDD03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8"/>
          <a:stretch/>
        </p:blipFill>
        <p:spPr bwMode="auto">
          <a:xfrm>
            <a:off x="6413152" y="862526"/>
            <a:ext cx="5173964" cy="29001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A6A7E14-3160-84D3-F34A-186B5FDD3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24" y="862526"/>
            <a:ext cx="3669132" cy="28219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400BC36-5023-62D3-DA9A-09CE0C42AA1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6623" r="3177" b="7540"/>
          <a:stretch/>
        </p:blipFill>
        <p:spPr bwMode="auto">
          <a:xfrm>
            <a:off x="362724" y="4122961"/>
            <a:ext cx="4255659" cy="22894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774229-9463-8BA5-5228-38969684F4C5}"/>
              </a:ext>
            </a:extLst>
          </p:cNvPr>
          <p:cNvSpPr txBox="1"/>
          <p:nvPr/>
        </p:nvSpPr>
        <p:spPr>
          <a:xfrm>
            <a:off x="1494441" y="638766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sz="14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Profitability Ratio</a:t>
            </a:r>
            <a:endParaRPr lang="en-V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7D786-651F-A558-1972-A84A677C950E}"/>
              </a:ext>
            </a:extLst>
          </p:cNvPr>
          <p:cNvSpPr txBox="1"/>
          <p:nvPr/>
        </p:nvSpPr>
        <p:spPr>
          <a:xfrm>
            <a:off x="6676469" y="544600"/>
            <a:ext cx="2076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VN" sz="14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Revenue segment stream</a:t>
            </a:r>
            <a:endParaRPr lang="en-V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64D84-00B0-0D14-DF78-D1C1DEDCEC0A}"/>
              </a:ext>
            </a:extLst>
          </p:cNvPr>
          <p:cNvSpPr txBox="1"/>
          <p:nvPr/>
        </p:nvSpPr>
        <p:spPr>
          <a:xfrm>
            <a:off x="878694" y="3826325"/>
            <a:ext cx="3406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Average Day Spent with major media, 2024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E7F0458-A845-B893-E078-CA2173C94D7E}"/>
              </a:ext>
            </a:extLst>
          </p:cNvPr>
          <p:cNvCxnSpPr/>
          <p:nvPr/>
        </p:nvCxnSpPr>
        <p:spPr>
          <a:xfrm>
            <a:off x="5951538" y="656589"/>
            <a:ext cx="0" cy="5722503"/>
          </a:xfrm>
          <a:prstGeom prst="line">
            <a:avLst/>
          </a:prstGeom>
          <a:ln>
            <a:solidFill>
              <a:schemeClr val="accent1">
                <a:alpha val="12739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12780-4FE9-F3CE-AAB5-077224EBEF98}"/>
              </a:ext>
            </a:extLst>
          </p:cNvPr>
          <p:cNvCxnSpPr>
            <a:cxnSpLocks/>
          </p:cNvCxnSpPr>
          <p:nvPr/>
        </p:nvCxnSpPr>
        <p:spPr>
          <a:xfrm>
            <a:off x="119977" y="3684433"/>
            <a:ext cx="11822237" cy="0"/>
          </a:xfrm>
          <a:prstGeom prst="line">
            <a:avLst/>
          </a:prstGeom>
          <a:ln>
            <a:solidFill>
              <a:schemeClr val="accent1">
                <a:alpha val="12739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91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1">
            <a:extLst>
              <a:ext uri="{FF2B5EF4-FFF2-40B4-BE49-F238E27FC236}">
                <a16:creationId xmlns:a16="http://schemas.microsoft.com/office/drawing/2014/main" id="{BFB2B18A-4E94-1ED7-05B8-A0F92BB4E0CB}"/>
              </a:ext>
            </a:extLst>
          </p:cNvPr>
          <p:cNvSpPr txBox="1"/>
          <p:nvPr/>
        </p:nvSpPr>
        <p:spPr>
          <a:xfrm>
            <a:off x="439602" y="6612992"/>
            <a:ext cx="71247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EXECUTIVE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81F640AD-7D6B-4520-6880-3AC2798A29B2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421C5F-F08E-6F6F-7771-3BAAA245F246}"/>
              </a:ext>
            </a:extLst>
          </p:cNvPr>
          <p:cNvCxnSpPr>
            <a:cxnSpLocks/>
          </p:cNvCxnSpPr>
          <p:nvPr/>
        </p:nvCxnSpPr>
        <p:spPr>
          <a:xfrm>
            <a:off x="-4581" y="6488347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bject 21">
            <a:extLst>
              <a:ext uri="{FF2B5EF4-FFF2-40B4-BE49-F238E27FC236}">
                <a16:creationId xmlns:a16="http://schemas.microsoft.com/office/drawing/2014/main" id="{46DBA341-B7FF-5B62-0D17-94FE2D4F77AD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B784389C-E69A-B67C-BBB6-A94992156ABF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DF288501-2BC5-B782-1A8B-1EF3F1F3323C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F80BFA-1BC0-20D9-D13A-98977A71B5E8}"/>
              </a:ext>
            </a:extLst>
          </p:cNvPr>
          <p:cNvCxnSpPr/>
          <p:nvPr/>
        </p:nvCxnSpPr>
        <p:spPr>
          <a:xfrm>
            <a:off x="7714574" y="6488347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9" name="Picture 2">
            <a:extLst>
              <a:ext uri="{FF2B5EF4-FFF2-40B4-BE49-F238E27FC236}">
                <a16:creationId xmlns:a16="http://schemas.microsoft.com/office/drawing/2014/main" id="{E8818C34-1DD7-AB43-65FA-DD49F0DC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BC9B300-5D75-22AE-4096-F6504BD50F43}"/>
              </a:ext>
            </a:extLst>
          </p:cNvPr>
          <p:cNvSpPr txBox="1"/>
          <p:nvPr/>
        </p:nvSpPr>
        <p:spPr>
          <a:xfrm>
            <a:off x="119977" y="162613"/>
            <a:ext cx="634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kern="0" dirty="0">
                <a:solidFill>
                  <a:srgbClr val="374D81"/>
                </a:solidFill>
                <a:latin typeface="Calibri" panose="020F0502020204030204" pitchFamily="34" charset="0"/>
              </a:rPr>
              <a:t>What’s Behind WBD’s Low Valuation? Is capital used efficiently?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FA54F8-F731-5926-BBF6-68C904C48390}"/>
              </a:ext>
            </a:extLst>
          </p:cNvPr>
          <p:cNvCxnSpPr>
            <a:cxnSpLocks/>
          </p:cNvCxnSpPr>
          <p:nvPr/>
        </p:nvCxnSpPr>
        <p:spPr>
          <a:xfrm>
            <a:off x="0" y="536365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5584B40-81D3-11E7-84E6-15BD2F7579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7"/>
          <a:stretch/>
        </p:blipFill>
        <p:spPr bwMode="auto">
          <a:xfrm>
            <a:off x="529798" y="812279"/>
            <a:ext cx="3895815" cy="2731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7856FF-9733-F099-B791-482796CC70F9}"/>
              </a:ext>
            </a:extLst>
          </p:cNvPr>
          <p:cNvSpPr txBox="1"/>
          <p:nvPr/>
        </p:nvSpPr>
        <p:spPr>
          <a:xfrm>
            <a:off x="9501678" y="576701"/>
            <a:ext cx="985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/>
              <a:t>Likelihood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27911D-0A6D-7FBF-5037-A8FA309961BA}"/>
              </a:ext>
            </a:extLst>
          </p:cNvPr>
          <p:cNvSpPr txBox="1"/>
          <p:nvPr/>
        </p:nvSpPr>
        <p:spPr>
          <a:xfrm>
            <a:off x="7898958" y="568967"/>
            <a:ext cx="734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400" dirty="0"/>
              <a:t>Impact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40772F9-AC98-8120-8458-E1D9222B8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326179"/>
              </p:ext>
            </p:extLst>
          </p:nvPr>
        </p:nvGraphicFramePr>
        <p:xfrm>
          <a:off x="5448595" y="833803"/>
          <a:ext cx="6041781" cy="27560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9596">
                  <a:extLst>
                    <a:ext uri="{9D8B030D-6E8A-4147-A177-3AD203B41FA5}">
                      <a16:colId xmlns:a16="http://schemas.microsoft.com/office/drawing/2014/main" val="1531530955"/>
                    </a:ext>
                  </a:extLst>
                </a:gridCol>
                <a:gridCol w="1573361">
                  <a:extLst>
                    <a:ext uri="{9D8B030D-6E8A-4147-A177-3AD203B41FA5}">
                      <a16:colId xmlns:a16="http://schemas.microsoft.com/office/drawing/2014/main" val="1815890048"/>
                    </a:ext>
                  </a:extLst>
                </a:gridCol>
                <a:gridCol w="1608824">
                  <a:extLst>
                    <a:ext uri="{9D8B030D-6E8A-4147-A177-3AD203B41FA5}">
                      <a16:colId xmlns:a16="http://schemas.microsoft.com/office/drawing/2014/main" val="2888273463"/>
                    </a:ext>
                  </a:extLst>
                </a:gridCol>
              </a:tblGrid>
              <a:tr h="321722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R1. High Leverage Risk</a:t>
                      </a:r>
                      <a:endParaRPr lang="en-VN" sz="1300" b="0" dirty="0"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2.5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>
                          <a:effectLst/>
                          <a:latin typeface="Trebuchet MS" panose="020B0703020202090204" pitchFamily="34" charset="0"/>
                        </a:rPr>
                        <a:t>3</a:t>
                      </a:r>
                      <a:endParaRPr lang="en-VN" sz="13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79874"/>
                  </a:ext>
                </a:extLst>
              </a:tr>
              <a:tr h="27438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R2. Earnings Volatility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3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>
                          <a:effectLst/>
                          <a:latin typeface="Trebuchet MS" panose="020B0703020202090204" pitchFamily="34" charset="0"/>
                        </a:rPr>
                        <a:t>0.5</a:t>
                      </a:r>
                      <a:endParaRPr lang="en-VN" sz="13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3109503"/>
                  </a:ext>
                </a:extLst>
              </a:tr>
              <a:tr h="27438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R3. Failure to Renew Distribution Licenses</a:t>
                      </a:r>
                      <a:endParaRPr lang="en-VN" sz="1300" b="0" dirty="0"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2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>
                          <a:effectLst/>
                          <a:latin typeface="Trebuchet MS" panose="020B0703020202090204" pitchFamily="34" charset="0"/>
                        </a:rPr>
                        <a:t>3</a:t>
                      </a:r>
                      <a:endParaRPr lang="en-VN" sz="13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969441"/>
                  </a:ext>
                </a:extLst>
              </a:tr>
              <a:tr h="35408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R4. Audience Fragmentation</a:t>
                      </a:r>
                      <a:endParaRPr lang="en-VN" sz="1300" b="0" dirty="0"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3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>
                          <a:effectLst/>
                          <a:latin typeface="Trebuchet MS" panose="020B0703020202090204" pitchFamily="34" charset="0"/>
                        </a:rPr>
                        <a:t>0</a:t>
                      </a:r>
                      <a:endParaRPr lang="en-VN" sz="13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660988"/>
                  </a:ext>
                </a:extLst>
              </a:tr>
              <a:tr h="27438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R5. Content Cycle Dependence</a:t>
                      </a:r>
                      <a:endParaRPr lang="en-VN" sz="1300" b="0" dirty="0">
                        <a:effectLst/>
                        <a:latin typeface="Trebuchet MS" panose="020B070302020209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2.2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>
                          <a:effectLst/>
                          <a:latin typeface="Trebuchet MS" panose="020B0703020202090204" pitchFamily="34" charset="0"/>
                        </a:rPr>
                        <a:t>2.4</a:t>
                      </a:r>
                      <a:endParaRPr lang="en-VN" sz="13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306345"/>
                  </a:ext>
                </a:extLst>
              </a:tr>
              <a:tr h="27438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R6. Distribution Erosion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2.8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2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8330665"/>
                  </a:ext>
                </a:extLst>
              </a:tr>
              <a:tr h="292640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R7. Streaming Competition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2.4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1.3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7470515"/>
                  </a:ext>
                </a:extLst>
              </a:tr>
              <a:tr h="27438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R8. Macroeconomic Sensitivity</a:t>
                      </a: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1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1.5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138556"/>
                  </a:ext>
                </a:extLst>
              </a:tr>
              <a:tr h="274389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3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R9. Regulatory/Geopolitical</a:t>
                      </a:r>
                      <a:endParaRPr lang="en-VN" sz="1300" b="0" dirty="0"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1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>
                        <a:lnSpc>
                          <a:spcPct val="150000"/>
                        </a:lnSpc>
                      </a:pPr>
                      <a:r>
                        <a:rPr lang="en-VN" sz="1300" b="0" u="none" strike="noStrike" dirty="0">
                          <a:effectLst/>
                          <a:latin typeface="Trebuchet MS" panose="020B0703020202090204" pitchFamily="34" charset="0"/>
                        </a:rPr>
                        <a:t>1</a:t>
                      </a:r>
                      <a:endParaRPr lang="en-VN" sz="13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672840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269065D-83FD-F9D3-6DF6-0A597D7CC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98" y="4074227"/>
            <a:ext cx="4346643" cy="230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6F886D-0100-33E9-2B18-F11DA81E328E}"/>
              </a:ext>
            </a:extLst>
          </p:cNvPr>
          <p:cNvSpPr txBox="1"/>
          <p:nvPr/>
        </p:nvSpPr>
        <p:spPr>
          <a:xfrm>
            <a:off x="5248229" y="3988401"/>
            <a:ext cx="6445008" cy="232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1. WBD earns consistent revenue, but negative profit margins mean earnings don’t translate into equity.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=&gt; P/E and P/S are not useful valuation tools.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=&gt; EV/EBITDA and P/B are more appropriate.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2. WBD trades at a lower EV/EBITDA and below book value vs. Disney and the industry average.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=&gt; 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growth prospects, higher perceived business and financial risk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6D7DD4-8E9F-005F-4EC0-BC64C36E7EBB}"/>
              </a:ext>
            </a:extLst>
          </p:cNvPr>
          <p:cNvSpPr txBox="1"/>
          <p:nvPr/>
        </p:nvSpPr>
        <p:spPr>
          <a:xfrm>
            <a:off x="1824170" y="577643"/>
            <a:ext cx="57212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Trebuchet MS" panose="020B0703020202090204" pitchFamily="34" charset="0"/>
              </a:rPr>
              <a:t>WBD risk map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E1B40-B637-C0BD-B32C-E3C69664B4E2}"/>
              </a:ext>
            </a:extLst>
          </p:cNvPr>
          <p:cNvSpPr txBox="1"/>
          <p:nvPr/>
        </p:nvSpPr>
        <p:spPr>
          <a:xfrm>
            <a:off x="1720242" y="3815931"/>
            <a:ext cx="23089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Trebuchet MS" panose="020B0703020202090204" pitchFamily="34" charset="0"/>
              </a:rPr>
              <a:t>EV/EBITDA, P/B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F3E42-9E99-907A-1F01-815248E4B493}"/>
              </a:ext>
            </a:extLst>
          </p:cNvPr>
          <p:cNvSpPr txBox="1"/>
          <p:nvPr/>
        </p:nvSpPr>
        <p:spPr>
          <a:xfrm>
            <a:off x="9629316" y="3589866"/>
            <a:ext cx="23089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1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See more in </a:t>
            </a:r>
            <a:r>
              <a:rPr lang="en-US" sz="11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Appendix</a:t>
            </a:r>
            <a:r>
              <a:rPr lang="en-VN" sz="11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2</a:t>
            </a:r>
            <a:endParaRPr lang="en-VN" sz="1100" dirty="0"/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5E8FA83C-9D73-034C-3614-845141A58751}"/>
              </a:ext>
            </a:extLst>
          </p:cNvPr>
          <p:cNvSpPr/>
          <p:nvPr/>
        </p:nvSpPr>
        <p:spPr>
          <a:xfrm>
            <a:off x="2297926" y="3570479"/>
            <a:ext cx="576775" cy="272263"/>
          </a:xfrm>
          <a:prstGeom prst="downArrow">
            <a:avLst/>
          </a:prstGeom>
          <a:solidFill>
            <a:schemeClr val="accent1">
              <a:alpha val="3161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15825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5C2FF1F-E63D-8AA2-EB10-B363E4646C5E}"/>
              </a:ext>
            </a:extLst>
          </p:cNvPr>
          <p:cNvSpPr txBox="1"/>
          <p:nvPr/>
        </p:nvSpPr>
        <p:spPr>
          <a:xfrm>
            <a:off x="3671833" y="1296872"/>
            <a:ext cx="2389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WBD </a:t>
            </a:r>
            <a:r>
              <a:rPr lang="en-US" sz="1400" b="1" dirty="0"/>
              <a:t>cannot support any sales growth</a:t>
            </a:r>
            <a:r>
              <a:rPr lang="en-US" sz="1400" dirty="0"/>
              <a:t> without </a:t>
            </a:r>
            <a:r>
              <a:rPr lang="en-US" sz="1400" b="1" dirty="0"/>
              <a:t>external financing</a:t>
            </a:r>
            <a:r>
              <a:rPr lang="en-US" sz="1400" dirty="0"/>
              <a:t>, and even maintaining current operations may require additional funding.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2AEBAC-8E0E-65DE-1D52-9EDB42438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530345-531F-BE67-2F97-091010153F02}"/>
              </a:ext>
            </a:extLst>
          </p:cNvPr>
          <p:cNvSpPr txBox="1"/>
          <p:nvPr/>
        </p:nvSpPr>
        <p:spPr>
          <a:xfrm>
            <a:off x="119977" y="162613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kern="0" dirty="0">
                <a:solidFill>
                  <a:srgbClr val="374D81"/>
                </a:solidFill>
                <a:latin typeface="Calibri" panose="020F0502020204030204" pitchFamily="34" charset="0"/>
              </a:rPr>
              <a:t>Future Outlook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B187DD-C694-378E-351A-B40E28286079}"/>
              </a:ext>
            </a:extLst>
          </p:cNvPr>
          <p:cNvCxnSpPr>
            <a:cxnSpLocks/>
          </p:cNvCxnSpPr>
          <p:nvPr/>
        </p:nvCxnSpPr>
        <p:spPr>
          <a:xfrm>
            <a:off x="46825" y="531945"/>
            <a:ext cx="12026083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object 21">
            <a:extLst>
              <a:ext uri="{FF2B5EF4-FFF2-40B4-BE49-F238E27FC236}">
                <a16:creationId xmlns:a16="http://schemas.microsoft.com/office/drawing/2014/main" id="{1E6E7A23-E8B7-E790-2878-7DAE32742F44}"/>
              </a:ext>
            </a:extLst>
          </p:cNvPr>
          <p:cNvSpPr txBox="1"/>
          <p:nvPr/>
        </p:nvSpPr>
        <p:spPr>
          <a:xfrm>
            <a:off x="439602" y="6612992"/>
            <a:ext cx="71247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EXECUTIVE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bject 25">
            <a:extLst>
              <a:ext uri="{FF2B5EF4-FFF2-40B4-BE49-F238E27FC236}">
                <a16:creationId xmlns:a16="http://schemas.microsoft.com/office/drawing/2014/main" id="{999909BB-31EB-E1C9-89DB-F5175EA9304E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4740AD-6837-7700-42D8-7EA3F09A81B1}"/>
              </a:ext>
            </a:extLst>
          </p:cNvPr>
          <p:cNvCxnSpPr>
            <a:cxnSpLocks/>
          </p:cNvCxnSpPr>
          <p:nvPr/>
        </p:nvCxnSpPr>
        <p:spPr>
          <a:xfrm>
            <a:off x="12305" y="6597603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object 21">
            <a:extLst>
              <a:ext uri="{FF2B5EF4-FFF2-40B4-BE49-F238E27FC236}">
                <a16:creationId xmlns:a16="http://schemas.microsoft.com/office/drawing/2014/main" id="{D35D7512-15C7-2D9A-EEC2-73934E6C5A0F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bject 21">
            <a:extLst>
              <a:ext uri="{FF2B5EF4-FFF2-40B4-BE49-F238E27FC236}">
                <a16:creationId xmlns:a16="http://schemas.microsoft.com/office/drawing/2014/main" id="{58333E1A-21EB-72BD-D19E-1B9BE98CE9B8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bject 21">
            <a:extLst>
              <a:ext uri="{FF2B5EF4-FFF2-40B4-BE49-F238E27FC236}">
                <a16:creationId xmlns:a16="http://schemas.microsoft.com/office/drawing/2014/main" id="{8F7EB2B9-3602-C31E-C8B5-8A6F3B7EA6B7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D7967-E310-A538-7C56-24716ECA5E30}"/>
              </a:ext>
            </a:extLst>
          </p:cNvPr>
          <p:cNvCxnSpPr/>
          <p:nvPr/>
        </p:nvCxnSpPr>
        <p:spPr>
          <a:xfrm>
            <a:off x="7600126" y="6597603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98F0A26-9CC9-1ABC-DD59-13AF48759C29}"/>
              </a:ext>
            </a:extLst>
          </p:cNvPr>
          <p:cNvSpPr txBox="1"/>
          <p:nvPr/>
        </p:nvSpPr>
        <p:spPr>
          <a:xfrm>
            <a:off x="6318925" y="3761693"/>
            <a:ext cx="6021691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1" i="1" kern="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Planning a </a:t>
            </a:r>
            <a:r>
              <a:rPr lang="vi-VN" sz="1400" b="1" i="1" kern="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4% increase in sales with  $ 14,214 billion EFN is not recommended</a:t>
            </a:r>
            <a:endParaRPr lang="en-VN" sz="1400" b="1" i="1" dirty="0">
              <a:solidFill>
                <a:srgbClr val="C00000"/>
              </a:solidFill>
              <a:latin typeface="Trebuchet MS" panose="020B070302020209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300435-3046-26DB-D160-82468C4EFC2F}"/>
              </a:ext>
            </a:extLst>
          </p:cNvPr>
          <p:cNvSpPr txBox="1"/>
          <p:nvPr/>
        </p:nvSpPr>
        <p:spPr>
          <a:xfrm>
            <a:off x="6483145" y="4167129"/>
            <a:ext cx="55110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WBD historically generates $5B–$7.5B in OCF, meaning $13B EFN could be covered internally in ~2 years.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400" dirty="0"/>
              <a:t>$13B represents &lt;15% of total assets.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It signals not </a:t>
            </a:r>
            <a:r>
              <a:rPr lang="en-US" sz="1400" b="1" dirty="0"/>
              <a:t>overexpansion</a:t>
            </a:r>
            <a:r>
              <a:rPr lang="en-US" sz="1400" dirty="0"/>
              <a:t> (growth in the firm’s internal financial capacity)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It increases the risk of entering a </a:t>
            </a:r>
            <a:r>
              <a:rPr lang="en-US" sz="1400" b="1" dirty="0"/>
              <a:t>debt spiral</a:t>
            </a:r>
            <a:r>
              <a:rPr lang="en-US" sz="1400" dirty="0"/>
              <a:t>, where new borrowing is required to sustain previous growth.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CB0529-CA04-2A14-18B8-126DD8946C8E}"/>
              </a:ext>
            </a:extLst>
          </p:cNvPr>
          <p:cNvSpPr txBox="1"/>
          <p:nvPr/>
        </p:nvSpPr>
        <p:spPr>
          <a:xfrm>
            <a:off x="7247535" y="3505155"/>
            <a:ext cx="63972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WBD’s EFN tolerance threshold is ~$ 13.8 B.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D116472-9CCB-BB58-0F19-D2ACE149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925" y="632649"/>
            <a:ext cx="5839519" cy="258746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EA58900-0BC0-BA46-FA25-BB93E9D85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64" y="992887"/>
            <a:ext cx="3096930" cy="194991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1E69682-2F2C-0764-0685-28F735443C70}"/>
              </a:ext>
            </a:extLst>
          </p:cNvPr>
          <p:cNvSpPr txBox="1"/>
          <p:nvPr/>
        </p:nvSpPr>
        <p:spPr>
          <a:xfrm>
            <a:off x="332202" y="608528"/>
            <a:ext cx="3451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IGR &amp; SGR Analysis for WBD (2023–2024)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94C0B76-E57F-64FA-8669-91E8183660C7}"/>
              </a:ext>
            </a:extLst>
          </p:cNvPr>
          <p:cNvGrpSpPr/>
          <p:nvPr/>
        </p:nvGrpSpPr>
        <p:grpSpPr>
          <a:xfrm>
            <a:off x="119977" y="3583213"/>
            <a:ext cx="4380346" cy="2782477"/>
            <a:chOff x="259303" y="3516568"/>
            <a:chExt cx="4134875" cy="287129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5073E17-4698-3510-6135-86B6289EC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55"/>
            <a:stretch/>
          </p:blipFill>
          <p:spPr>
            <a:xfrm>
              <a:off x="259303" y="3957862"/>
              <a:ext cx="4134875" cy="2429998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68999B8-050E-7DD9-5D79-B8DB228E9DB9}"/>
                </a:ext>
              </a:extLst>
            </p:cNvPr>
            <p:cNvSpPr txBox="1"/>
            <p:nvPr/>
          </p:nvSpPr>
          <p:spPr>
            <a:xfrm>
              <a:off x="756295" y="3516568"/>
              <a:ext cx="3046136" cy="476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vi-VN" sz="1200" b="1" i="1" kern="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Calibri" panose="020F0502020204030204" pitchFamily="34" charset="0"/>
                </a:rPr>
                <a:t>Capital Pressure Zone</a:t>
              </a:r>
              <a:r>
                <a:rPr lang="en-VN" sz="1200" b="1" i="1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lang="en-VN" sz="1200" b="1" i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VN" sz="1200" b="1" dirty="0"/>
                <a:t> (</a:t>
              </a:r>
              <a:r>
                <a:rPr lang="en-VN" sz="1200" dirty="0"/>
                <a:t>Bubble Size </a:t>
              </a:r>
              <a:r>
                <a:rPr lang="en-US" sz="1200" dirty="0"/>
                <a:t>&amp; Color = Additional</a:t>
              </a:r>
              <a:r>
                <a:rPr lang="en-VN" sz="1200" dirty="0"/>
                <a:t> Fixed Asset</a:t>
              </a:r>
              <a:r>
                <a:rPr lang="en-VN" sz="1200" b="1" dirty="0"/>
                <a:t>)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DB6BF273-879E-8D38-1633-A377973F322C}"/>
              </a:ext>
            </a:extLst>
          </p:cNvPr>
          <p:cNvSpPr/>
          <p:nvPr/>
        </p:nvSpPr>
        <p:spPr>
          <a:xfrm>
            <a:off x="6268148" y="3452027"/>
            <a:ext cx="5885380" cy="2913663"/>
          </a:xfrm>
          <a:prstGeom prst="rect">
            <a:avLst/>
          </a:prstGeom>
          <a:noFill/>
          <a:ln>
            <a:solidFill>
              <a:schemeClr val="accent1">
                <a:shade val="15000"/>
                <a:alpha val="1889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DD5662F-5F70-D774-C84E-765BA2915EE0}"/>
              </a:ext>
            </a:extLst>
          </p:cNvPr>
          <p:cNvSpPr txBox="1"/>
          <p:nvPr/>
        </p:nvSpPr>
        <p:spPr>
          <a:xfrm>
            <a:off x="6318925" y="5945080"/>
            <a:ext cx="5834603" cy="307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=&gt; Increasing 2.8% in sales, with $12.9 B in EFN, 754m in fixed asset </a:t>
            </a:r>
          </a:p>
        </p:txBody>
      </p:sp>
    </p:spTree>
    <p:extLst>
      <p:ext uri="{BB962C8B-B14F-4D97-AF65-F5344CB8AC3E}">
        <p14:creationId xmlns:p14="http://schemas.microsoft.com/office/powerpoint/2010/main" val="301767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Warner Bros. Discovery Sets a 10-Year-Plan for DC Films Similar to Kevin  Feige's MCU">
            <a:extLst>
              <a:ext uri="{FF2B5EF4-FFF2-40B4-BE49-F238E27FC236}">
                <a16:creationId xmlns:a16="http://schemas.microsoft.com/office/drawing/2014/main" id="{52F472B6-02BA-73FD-DF08-C18B757AD25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DC06F0-B06C-0127-B9DE-6380EB5EA7ED}"/>
              </a:ext>
            </a:extLst>
          </p:cNvPr>
          <p:cNvSpPr txBox="1"/>
          <p:nvPr/>
        </p:nvSpPr>
        <p:spPr>
          <a:xfrm>
            <a:off x="507999" y="185271"/>
            <a:ext cx="10854765" cy="11863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KEEP ON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 “DISCOVERING”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AC994E-FD44-B939-1796-00881712BF1D}"/>
              </a:ext>
            </a:extLst>
          </p:cNvPr>
          <p:cNvSpPr txBox="1"/>
          <p:nvPr/>
        </p:nvSpPr>
        <p:spPr>
          <a:xfrm>
            <a:off x="941295" y="2662518"/>
            <a:ext cx="104214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Trebuchet MS" panose="020B0703020202090204" pitchFamily="34" charset="0"/>
              </a:rPr>
              <a:t>Standing at a critical crossroads! </a:t>
            </a:r>
          </a:p>
          <a:p>
            <a:r>
              <a:rPr lang="en-US" sz="1600" dirty="0"/>
              <a:t>The company struggles with profitability, high leverage, and structural shifts in media consumption despite holding one of the industry’s most powerful content portfolios and maintaining consistent revenue through diversified streams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Its financials are weighed down by non-cash impairments, declining linear TV performance, and a lack of blockbuster content in 2024. As a result, traditional valuation metrics like P/E and P/S fall short, and the market now prices WBD conservatively through low EV/EBITDA and P/B multiples, reflecting investor concern over growth and risk.</a:t>
            </a:r>
          </a:p>
          <a:p>
            <a:endParaRPr lang="en-US" sz="1600" dirty="0"/>
          </a:p>
          <a:p>
            <a:r>
              <a:rPr lang="en-US" sz="1600" dirty="0"/>
              <a:t>However, WBD retains a strong interest coverage ratio, healthy liquidity buffers, and historically robust operating cash flows. The current pressure is real, but the company is not in immediate financial danger.</a:t>
            </a:r>
          </a:p>
          <a:p>
            <a:r>
              <a:rPr lang="en-US" sz="1600" dirty="0"/>
              <a:t>To move forward, WBD must: [1] Refocus capital toward high-return IP and global content [2]Expand international DTC (especially AVOD) [3] Manage fixed asset expansion cautiously [4] Prioritize restoring profitability to reduce external funding needs</a:t>
            </a:r>
          </a:p>
          <a:p>
            <a:endParaRPr lang="en-US" sz="1600" dirty="0"/>
          </a:p>
          <a:p>
            <a:r>
              <a:rPr lang="en-US" sz="1600" i="1" dirty="0">
                <a:latin typeface="Trebuchet MS" panose="020B0703020202090204" pitchFamily="34" charset="0"/>
              </a:rPr>
              <a:t>“WBD is not a story of collapse—it’s one of recalibration.”</a:t>
            </a:r>
            <a:endParaRPr lang="en-VN" sz="1600" i="1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532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6C1C5-CDB8-64FA-6233-C04445D0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3226"/>
            <a:ext cx="11971865" cy="23943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579AAE-2539-C604-F69D-AA8946E3F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369022"/>
            <a:ext cx="11971864" cy="21233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725E38-512C-957E-3560-9DB92D7C903A}"/>
              </a:ext>
            </a:extLst>
          </p:cNvPr>
          <p:cNvSpPr txBox="1"/>
          <p:nvPr/>
        </p:nvSpPr>
        <p:spPr>
          <a:xfrm>
            <a:off x="0" y="365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Appendix 1: Comparable Analysis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073355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A68D17-CD21-C581-64E0-4ED8E1E36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83" y="734999"/>
            <a:ext cx="11783233" cy="4366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BAC2BD-BBBB-CCA6-B288-9B433928FA42}"/>
              </a:ext>
            </a:extLst>
          </p:cNvPr>
          <p:cNvSpPr txBox="1"/>
          <p:nvPr/>
        </p:nvSpPr>
        <p:spPr>
          <a:xfrm>
            <a:off x="0" y="3656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Appendix 2: Risk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Measurement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6349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AEA819-ADED-4F24-4741-D94EA2157E4D}"/>
              </a:ext>
            </a:extLst>
          </p:cNvPr>
          <p:cNvSpPr txBox="1"/>
          <p:nvPr/>
        </p:nvSpPr>
        <p:spPr>
          <a:xfrm>
            <a:off x="270933" y="186266"/>
            <a:ext cx="11650133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REFFERENCE</a:t>
            </a:r>
            <a:r>
              <a:rPr lang="vi-VN" sz="18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</a:t>
            </a:r>
          </a:p>
          <a:p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Bloomberg. (2024).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Warner Bros. Discovery M&amp;A history and deal analysis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2"/>
              </a:rPr>
              <a:t>https://www.bloomberg.com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DataReportal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(2024).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Digital 2024: Global Overview Report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https://datareportal.com/reports/digital-2024-global-overview-report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Retail Deep Dive. (2024).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Business model visualization of media companies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https://www.theretaildeepdive.com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Numbers. (2024).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Warner Bros. ticket sales and movie releases, 1990–2024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5"/>
              </a:rPr>
              <a:t>https://</a:t>
            </a:r>
            <a:r>
              <a:rPr lang="en-US" sz="1800" u="sng" dirty="0" err="1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5"/>
              </a:rPr>
              <a:t>www.the-numbers.com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Yahoo Finance. (2024).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WBD stock commentary and financial metrics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6"/>
              </a:rPr>
              <a:t>https://finance.yahoo.com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Warner Bros. Discovery. (2024).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2024 Annual Report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7"/>
              </a:rPr>
              <a:t>https://ir.wbd.com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Warner Bros. Discovery. (202</a:t>
            </a:r>
            <a:r>
              <a:rPr lang="vi-V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3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202</a:t>
            </a:r>
            <a:r>
              <a:rPr lang="vi-VN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3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Annual Report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7"/>
              </a:rPr>
              <a:t>https://ir.wbd.com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Warner Bros. Discovery. (202</a:t>
            </a:r>
            <a:r>
              <a:rPr lang="vi-V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202</a:t>
            </a:r>
            <a:r>
              <a:rPr lang="vi-VN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Annual Report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7"/>
              </a:rPr>
              <a:t>https://ir.wbd.com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Warner Bros. Discovery. (202</a:t>
            </a:r>
            <a:r>
              <a:rPr lang="vi-V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2024 Annual Report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7"/>
              </a:rPr>
              <a:t>https://ir.wbd.com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Warner Bros. Discovery. (202</a:t>
            </a:r>
            <a:r>
              <a:rPr lang="vi-VN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0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2024 Annual Report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7"/>
              </a:rPr>
              <a:t>https://ir.wbd.com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Warner Bros. Discovery. (2024).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Q1 2025 Earnings Release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7"/>
              </a:rPr>
              <a:t>https://ir.wbd.com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Author’s analysis. (2025).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All financial modeling, Monte Carlo simulation, and visualizations performed using Excel and Python for educational purposes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Obrela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(2024).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Global digital and media usage statistics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8"/>
              </a:rPr>
              <a:t>https://obrela.com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Nielsen. (2024).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Audience measurement and media trends in streaming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US" sz="1800" u="sng" dirty="0">
                <a:solidFill>
                  <a:srgbClr val="C0AA7C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9"/>
              </a:rPr>
              <a:t>https://www.nielsen.com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VN" sz="1800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Moody’s Investors Service. (2024). </a:t>
            </a:r>
            <a:r>
              <a:rPr lang="en-VN" sz="1800" i="1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Warner Bros. Discovery, Inc. Credit Opinion</a:t>
            </a:r>
            <a:r>
              <a:rPr lang="en-VN" sz="1800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VN" sz="1800" u="sng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0"/>
              </a:rPr>
              <a:t>https://www.moodys.com</a:t>
            </a:r>
            <a:r>
              <a:rPr lang="en-VN" sz="1800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VN" sz="1800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Statista. (2024). </a:t>
            </a:r>
            <a:r>
              <a:rPr lang="en-VN" sz="1800" i="1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Global SVOD and AVOD user penetration statistics</a:t>
            </a:r>
            <a:r>
              <a:rPr lang="en-VN" sz="1800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VN" sz="1800" u="sng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1"/>
              </a:rPr>
              <a:t>https://www.statista.com</a:t>
            </a:r>
            <a:r>
              <a:rPr lang="en-VN" sz="1800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VN" sz="1800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PwC. (2024). </a:t>
            </a:r>
            <a:r>
              <a:rPr lang="en-VN" sz="1800" i="1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Global Entertainment &amp; Media Outlook 2024–2028</a:t>
            </a:r>
            <a:r>
              <a:rPr lang="en-VN" sz="1800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Retrieved from </a:t>
            </a:r>
            <a:r>
              <a:rPr lang="en-VN" sz="1800" dirty="0">
                <a:solidFill>
                  <a:srgbClr val="0E0E0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2"/>
              </a:rPr>
              <a:t>https://www.pwc.com</a:t>
            </a:r>
            <a:r>
              <a:rPr lang="en-VN" dirty="0">
                <a:solidFill>
                  <a:srgbClr val="0E0E0E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V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57971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234828" y="1208379"/>
            <a:ext cx="764153" cy="232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VN" sz="1400" dirty="0">
                <a:latin typeface="Trebuchet MS" panose="020B0703020202090204" pitchFamily="34" charset="0"/>
                <a:cs typeface="Tahoma"/>
              </a:rPr>
              <a:t>M&amp;A deal</a:t>
            </a: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4983" y="3253011"/>
            <a:ext cx="994833" cy="232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400" dirty="0">
                <a:latin typeface="Trebuchet MS" panose="020B0703020202090204" pitchFamily="34" charset="0"/>
                <a:cs typeface="Tahoma"/>
              </a:rPr>
              <a:t>Question</a:t>
            </a:r>
          </a:p>
        </p:txBody>
      </p:sp>
      <p:sp>
        <p:nvSpPr>
          <p:cNvPr id="14" name="object 14"/>
          <p:cNvSpPr/>
          <p:nvPr/>
        </p:nvSpPr>
        <p:spPr>
          <a:xfrm>
            <a:off x="1206668" y="1065229"/>
            <a:ext cx="5080" cy="707813"/>
          </a:xfrm>
          <a:custGeom>
            <a:avLst/>
            <a:gdLst/>
            <a:ahLst/>
            <a:cxnLst/>
            <a:rect l="l" t="t" r="r" b="b"/>
            <a:pathLst>
              <a:path w="3809" h="530860">
                <a:moveTo>
                  <a:pt x="0" y="0"/>
                </a:moveTo>
                <a:lnTo>
                  <a:pt x="3299" y="530698"/>
                </a:lnTo>
              </a:path>
            </a:pathLst>
          </a:custGeom>
          <a:ln w="28574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 sz="1400">
              <a:latin typeface="Trebuchet MS" panose="020B070302020209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206568" y="3261628"/>
            <a:ext cx="0" cy="729827"/>
          </a:xfrm>
          <a:custGeom>
            <a:avLst/>
            <a:gdLst/>
            <a:ahLst/>
            <a:cxnLst/>
            <a:rect l="l" t="t" r="r" b="b"/>
            <a:pathLst>
              <a:path h="547369">
                <a:moveTo>
                  <a:pt x="0" y="0"/>
                </a:moveTo>
                <a:lnTo>
                  <a:pt x="0" y="547198"/>
                </a:lnTo>
              </a:path>
            </a:pathLst>
          </a:custGeom>
          <a:ln w="28574">
            <a:solidFill>
              <a:srgbClr val="0B5293"/>
            </a:solidFill>
          </a:ln>
        </p:spPr>
        <p:txBody>
          <a:bodyPr wrap="square" lIns="0" tIns="0" rIns="0" bIns="0" rtlCol="0"/>
          <a:lstStyle/>
          <a:p>
            <a:endParaRPr sz="1400">
              <a:latin typeface="Trebuchet MS" panose="020B0703020202090204" pitchFamily="34" charset="0"/>
            </a:endParaRPr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53E24A21-D8E5-DCBE-86ED-3A66A8560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F77769D-D33E-3BC1-ABEF-27439AD4E35E}"/>
              </a:ext>
            </a:extLst>
          </p:cNvPr>
          <p:cNvCxnSpPr>
            <a:cxnSpLocks/>
          </p:cNvCxnSpPr>
          <p:nvPr/>
        </p:nvCxnSpPr>
        <p:spPr>
          <a:xfrm>
            <a:off x="0" y="624113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2D76416-F80A-AC06-DA4E-D0139ED806A0}"/>
              </a:ext>
            </a:extLst>
          </p:cNvPr>
          <p:cNvSpPr txBox="1"/>
          <p:nvPr/>
        </p:nvSpPr>
        <p:spPr>
          <a:xfrm>
            <a:off x="119977" y="162613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b="1" kern="0" dirty="0">
                <a:solidFill>
                  <a:srgbClr val="374D8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rgbClr val="374D8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form of Warner Bros. Discovery</a:t>
            </a:r>
            <a:endParaRPr lang="en-VN" dirty="0"/>
          </a:p>
        </p:txBody>
      </p:sp>
      <p:sp>
        <p:nvSpPr>
          <p:cNvPr id="54" name="object 25">
            <a:extLst>
              <a:ext uri="{FF2B5EF4-FFF2-40B4-BE49-F238E27FC236}">
                <a16:creationId xmlns:a16="http://schemas.microsoft.com/office/drawing/2014/main" id="{50C65B42-59DA-3EB7-AAC4-714CCFA58A52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55" name="object 21">
            <a:extLst>
              <a:ext uri="{FF2B5EF4-FFF2-40B4-BE49-F238E27FC236}">
                <a16:creationId xmlns:a16="http://schemas.microsoft.com/office/drawing/2014/main" id="{015F2521-5FD7-EC1D-8C37-08C303E4B0EA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object 21">
            <a:extLst>
              <a:ext uri="{FF2B5EF4-FFF2-40B4-BE49-F238E27FC236}">
                <a16:creationId xmlns:a16="http://schemas.microsoft.com/office/drawing/2014/main" id="{FED574AB-96C2-D097-2273-B28DA07C64D3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object 21">
            <a:extLst>
              <a:ext uri="{FF2B5EF4-FFF2-40B4-BE49-F238E27FC236}">
                <a16:creationId xmlns:a16="http://schemas.microsoft.com/office/drawing/2014/main" id="{56075874-6A49-1A23-50A4-A6822492ACAF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366D656-E0F6-D8FA-D0F2-8DC41FCB5931}"/>
              </a:ext>
            </a:extLst>
          </p:cNvPr>
          <p:cNvCxnSpPr>
            <a:cxnSpLocks/>
          </p:cNvCxnSpPr>
          <p:nvPr/>
        </p:nvCxnSpPr>
        <p:spPr>
          <a:xfrm>
            <a:off x="-4581" y="6488347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E6D514A-84A7-FCAB-A314-C4F41CBCBBC8}"/>
              </a:ext>
            </a:extLst>
          </p:cNvPr>
          <p:cNvCxnSpPr/>
          <p:nvPr/>
        </p:nvCxnSpPr>
        <p:spPr>
          <a:xfrm>
            <a:off x="293360" y="6488347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object 21">
            <a:extLst>
              <a:ext uri="{FF2B5EF4-FFF2-40B4-BE49-F238E27FC236}">
                <a16:creationId xmlns:a16="http://schemas.microsoft.com/office/drawing/2014/main" id="{93F68D3B-8EFE-A4F1-7034-CC6BFB2C856C}"/>
              </a:ext>
            </a:extLst>
          </p:cNvPr>
          <p:cNvSpPr txBox="1"/>
          <p:nvPr/>
        </p:nvSpPr>
        <p:spPr>
          <a:xfrm>
            <a:off x="499349" y="660554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EXECUITVE</a:t>
            </a:r>
            <a:endParaRPr lang="vi-VN"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object 28">
            <a:extLst>
              <a:ext uri="{FF2B5EF4-FFF2-40B4-BE49-F238E27FC236}">
                <a16:creationId xmlns:a16="http://schemas.microsoft.com/office/drawing/2014/main" id="{E7B49FFA-EE4A-7D48-3B0B-40D0B60C53FB}"/>
              </a:ext>
            </a:extLst>
          </p:cNvPr>
          <p:cNvSpPr txBox="1"/>
          <p:nvPr/>
        </p:nvSpPr>
        <p:spPr>
          <a:xfrm>
            <a:off x="1356212" y="1076294"/>
            <a:ext cx="3040380" cy="396689"/>
          </a:xfrm>
          <a:prstGeom prst="rect">
            <a:avLst/>
          </a:prstGeom>
          <a:ln w="9524">
            <a:solidFill>
              <a:srgbClr val="B6B6B6"/>
            </a:solidFill>
          </a:ln>
        </p:spPr>
        <p:txBody>
          <a:bodyPr vert="horz" wrap="square" lIns="0" tIns="179493" rIns="0" bIns="0" rtlCol="0">
            <a:spAutoFit/>
          </a:bodyPr>
          <a:lstStyle/>
          <a:p>
            <a:pPr marL="247220">
              <a:spcBef>
                <a:spcPts val="1413"/>
              </a:spcBef>
            </a:pP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  <p:sp>
        <p:nvSpPr>
          <p:cNvPr id="66" name="object 28">
            <a:extLst>
              <a:ext uri="{FF2B5EF4-FFF2-40B4-BE49-F238E27FC236}">
                <a16:creationId xmlns:a16="http://schemas.microsoft.com/office/drawing/2014/main" id="{D7E60FDE-0085-B60E-B838-AFCD8B6941A0}"/>
              </a:ext>
            </a:extLst>
          </p:cNvPr>
          <p:cNvSpPr txBox="1"/>
          <p:nvPr/>
        </p:nvSpPr>
        <p:spPr>
          <a:xfrm>
            <a:off x="8303833" y="1101263"/>
            <a:ext cx="3040380" cy="396689"/>
          </a:xfrm>
          <a:prstGeom prst="rect">
            <a:avLst/>
          </a:prstGeom>
          <a:ln w="9524">
            <a:solidFill>
              <a:srgbClr val="B6B6B6"/>
            </a:solidFill>
          </a:ln>
        </p:spPr>
        <p:txBody>
          <a:bodyPr vert="horz" wrap="square" lIns="0" tIns="179493" rIns="0" bIns="0" rtlCol="0">
            <a:spAutoFit/>
          </a:bodyPr>
          <a:lstStyle/>
          <a:p>
            <a:pPr marL="247220">
              <a:spcBef>
                <a:spcPts val="1413"/>
              </a:spcBef>
            </a:pP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FE0DA67-1906-932F-C779-4D26EC60FB5A}"/>
              </a:ext>
            </a:extLst>
          </p:cNvPr>
          <p:cNvSpPr txBox="1"/>
          <p:nvPr/>
        </p:nvSpPr>
        <p:spPr>
          <a:xfrm>
            <a:off x="8822584" y="1166270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rebuchet MS" panose="020B0703020202090204" pitchFamily="34" charset="0"/>
              </a:rPr>
              <a:t>2023-2025: Rebound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3BE7059-8A6C-9BD7-7242-B2639423E6DF}"/>
              </a:ext>
            </a:extLst>
          </p:cNvPr>
          <p:cNvSpPr txBox="1"/>
          <p:nvPr/>
        </p:nvSpPr>
        <p:spPr>
          <a:xfrm>
            <a:off x="1727632" y="1155373"/>
            <a:ext cx="2091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Multiple Strategic Shift</a:t>
            </a:r>
          </a:p>
        </p:txBody>
      </p:sp>
      <p:sp>
        <p:nvSpPr>
          <p:cNvPr id="70" name="object 28">
            <a:extLst>
              <a:ext uri="{FF2B5EF4-FFF2-40B4-BE49-F238E27FC236}">
                <a16:creationId xmlns:a16="http://schemas.microsoft.com/office/drawing/2014/main" id="{200DDC46-BEB4-9B16-D5F7-866D529CFCA8}"/>
              </a:ext>
            </a:extLst>
          </p:cNvPr>
          <p:cNvSpPr txBox="1"/>
          <p:nvPr/>
        </p:nvSpPr>
        <p:spPr>
          <a:xfrm>
            <a:off x="4915343" y="1083334"/>
            <a:ext cx="3040380" cy="396689"/>
          </a:xfrm>
          <a:prstGeom prst="rect">
            <a:avLst/>
          </a:prstGeom>
          <a:ln w="9524">
            <a:solidFill>
              <a:srgbClr val="B6B6B6"/>
            </a:solidFill>
          </a:ln>
        </p:spPr>
        <p:txBody>
          <a:bodyPr vert="horz" wrap="square" lIns="0" tIns="179493" rIns="0" bIns="0" rtlCol="0">
            <a:spAutoFit/>
          </a:bodyPr>
          <a:lstStyle/>
          <a:p>
            <a:pPr marL="247220">
              <a:spcBef>
                <a:spcPts val="1413"/>
              </a:spcBef>
            </a:pP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A86CD8B-3BD0-ED8D-74D2-50E3965B36CA}"/>
              </a:ext>
            </a:extLst>
          </p:cNvPr>
          <p:cNvSpPr txBox="1"/>
          <p:nvPr/>
        </p:nvSpPr>
        <p:spPr>
          <a:xfrm>
            <a:off x="4965875" y="1161557"/>
            <a:ext cx="2523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rebuchet MS" panose="020B0703020202090204" pitchFamily="34" charset="0"/>
              </a:rPr>
              <a:t>2022: TWC + Discovery= WBD</a:t>
            </a:r>
          </a:p>
        </p:txBody>
      </p:sp>
      <p:sp>
        <p:nvSpPr>
          <p:cNvPr id="5" name="object 12">
            <a:extLst>
              <a:ext uri="{FF2B5EF4-FFF2-40B4-BE49-F238E27FC236}">
                <a16:creationId xmlns:a16="http://schemas.microsoft.com/office/drawing/2014/main" id="{63BE437D-5B97-46EA-25E2-C0EA94164F5F}"/>
              </a:ext>
            </a:extLst>
          </p:cNvPr>
          <p:cNvSpPr txBox="1"/>
          <p:nvPr/>
        </p:nvSpPr>
        <p:spPr>
          <a:xfrm>
            <a:off x="-157987" y="2166541"/>
            <a:ext cx="1144597" cy="232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r">
              <a:spcBef>
                <a:spcPts val="133"/>
              </a:spcBef>
            </a:pPr>
            <a:r>
              <a:rPr lang="en-VN" sz="1400" dirty="0">
                <a:latin typeface="Trebuchet MS" panose="020B0703020202090204" pitchFamily="34" charset="0"/>
                <a:cs typeface="Tahoma"/>
              </a:rPr>
              <a:t>A glimpse</a:t>
            </a: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  <p:sp>
        <p:nvSpPr>
          <p:cNvPr id="6" name="object 16">
            <a:extLst>
              <a:ext uri="{FF2B5EF4-FFF2-40B4-BE49-F238E27FC236}">
                <a16:creationId xmlns:a16="http://schemas.microsoft.com/office/drawing/2014/main" id="{5927837A-CB81-D0E7-70F8-5B8BE1829352}"/>
              </a:ext>
            </a:extLst>
          </p:cNvPr>
          <p:cNvSpPr/>
          <p:nvPr/>
        </p:nvSpPr>
        <p:spPr>
          <a:xfrm flipH="1">
            <a:off x="1166029" y="2076305"/>
            <a:ext cx="45719" cy="883962"/>
          </a:xfrm>
          <a:custGeom>
            <a:avLst/>
            <a:gdLst/>
            <a:ahLst/>
            <a:cxnLst/>
            <a:rect l="l" t="t" r="r" b="b"/>
            <a:pathLst>
              <a:path h="1007110">
                <a:moveTo>
                  <a:pt x="0" y="0"/>
                </a:moveTo>
                <a:lnTo>
                  <a:pt x="0" y="1006497"/>
                </a:lnTo>
              </a:path>
            </a:pathLst>
          </a:custGeom>
          <a:ln w="2857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 sz="1400">
              <a:latin typeface="Trebuchet MS" panose="020B070302020209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383A5C3-D95B-8463-E87C-3E0B095B5CFE}"/>
              </a:ext>
            </a:extLst>
          </p:cNvPr>
          <p:cNvSpPr/>
          <p:nvPr/>
        </p:nvSpPr>
        <p:spPr>
          <a:xfrm>
            <a:off x="1536192" y="1783773"/>
            <a:ext cx="1325291" cy="10515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DAF697-4555-ADD2-1259-397D47167915}"/>
              </a:ext>
            </a:extLst>
          </p:cNvPr>
          <p:cNvSpPr/>
          <p:nvPr/>
        </p:nvSpPr>
        <p:spPr>
          <a:xfrm>
            <a:off x="2861328" y="1757027"/>
            <a:ext cx="2718905" cy="10515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400" dirty="0">
              <a:latin typeface="Trebuchet MS" panose="020B070302020209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E37C40C-81BD-FF8D-C04A-EB26FCCE7582}"/>
              </a:ext>
            </a:extLst>
          </p:cNvPr>
          <p:cNvSpPr txBox="1"/>
          <p:nvPr/>
        </p:nvSpPr>
        <p:spPr>
          <a:xfrm>
            <a:off x="1535862" y="1953302"/>
            <a:ext cx="1510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400" dirty="0">
                <a:solidFill>
                  <a:schemeClr val="bg1"/>
                </a:solidFill>
                <a:latin typeface="Trebuchet MS" panose="020B0703020202090204" pitchFamily="34" charset="0"/>
              </a:rPr>
              <a:t>3 CORE SEGMENTS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36546C-4239-1EE1-4F85-C9731C556F34}"/>
              </a:ext>
            </a:extLst>
          </p:cNvPr>
          <p:cNvSpPr txBox="1"/>
          <p:nvPr/>
        </p:nvSpPr>
        <p:spPr>
          <a:xfrm>
            <a:off x="2861327" y="1874272"/>
            <a:ext cx="30403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>
                <a:latin typeface="Trebuchet MS" panose="020B0703020202090204" pitchFamily="34" charset="0"/>
              </a:rPr>
              <a:t>Studios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>
                <a:latin typeface="Trebuchet MS" panose="020B0703020202090204" pitchFamily="34" charset="0"/>
              </a:rPr>
              <a:t>Networks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>
                <a:latin typeface="Trebuchet MS" panose="020B0703020202090204" pitchFamily="34" charset="0"/>
              </a:rPr>
              <a:t>Direct-to-Consumer (DTC)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560849-9AF0-FD97-98C5-F7B365091805}"/>
              </a:ext>
            </a:extLst>
          </p:cNvPr>
          <p:cNvSpPr/>
          <p:nvPr/>
        </p:nvSpPr>
        <p:spPr>
          <a:xfrm>
            <a:off x="6943491" y="1813274"/>
            <a:ext cx="1483073" cy="10515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3293FE-85D0-16CA-6A31-D49CC2B90762}"/>
              </a:ext>
            </a:extLst>
          </p:cNvPr>
          <p:cNvSpPr/>
          <p:nvPr/>
        </p:nvSpPr>
        <p:spPr>
          <a:xfrm>
            <a:off x="8434175" y="1819259"/>
            <a:ext cx="2278937" cy="10515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400">
              <a:latin typeface="Trebuchet MS" panose="020B070302020209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D54A4F-AD97-F5D6-A739-5AD04BE77836}"/>
              </a:ext>
            </a:extLst>
          </p:cNvPr>
          <p:cNvSpPr txBox="1"/>
          <p:nvPr/>
        </p:nvSpPr>
        <p:spPr>
          <a:xfrm>
            <a:off x="7015722" y="1982803"/>
            <a:ext cx="1410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rebuchet MS" panose="020B0703020202090204" pitchFamily="34" charset="0"/>
              </a:rPr>
              <a:t>MONETIZATION FOCUS:</a:t>
            </a:r>
            <a:endParaRPr lang="en-VN" sz="1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8CBB224-CF26-4BBE-32F0-29DC0EBBB783}"/>
              </a:ext>
            </a:extLst>
          </p:cNvPr>
          <p:cNvSpPr txBox="1"/>
          <p:nvPr/>
        </p:nvSpPr>
        <p:spPr>
          <a:xfrm>
            <a:off x="8389093" y="1876174"/>
            <a:ext cx="2706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>
                <a:latin typeface="Trebuchet MS" panose="020B0703020202090204" pitchFamily="34" charset="0"/>
              </a:rPr>
              <a:t>Distribution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>
                <a:latin typeface="Trebuchet MS" panose="020B0703020202090204" pitchFamily="34" charset="0"/>
              </a:rPr>
              <a:t>Advertising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>
                <a:latin typeface="Trebuchet MS" panose="020B0703020202090204" pitchFamily="34" charset="0"/>
              </a:rPr>
              <a:t>Content Licensing.</a:t>
            </a:r>
          </a:p>
        </p:txBody>
      </p:sp>
      <p:sp>
        <p:nvSpPr>
          <p:cNvPr id="72" name="object 31">
            <a:extLst>
              <a:ext uri="{FF2B5EF4-FFF2-40B4-BE49-F238E27FC236}">
                <a16:creationId xmlns:a16="http://schemas.microsoft.com/office/drawing/2014/main" id="{7F8FCAE6-EA21-5E8E-63C2-AC2E995A0297}"/>
              </a:ext>
            </a:extLst>
          </p:cNvPr>
          <p:cNvSpPr txBox="1"/>
          <p:nvPr/>
        </p:nvSpPr>
        <p:spPr>
          <a:xfrm>
            <a:off x="1356212" y="3254502"/>
            <a:ext cx="8673755" cy="324875"/>
          </a:xfrm>
          <a:prstGeom prst="rect">
            <a:avLst/>
          </a:prstGeom>
          <a:ln w="9524">
            <a:solidFill>
              <a:srgbClr val="CC0000"/>
            </a:solidFill>
          </a:ln>
        </p:spPr>
        <p:txBody>
          <a:bodyPr vert="horz" wrap="square" lIns="0" tIns="108373" rIns="0" bIns="0" rtlCol="0">
            <a:spAutoFit/>
          </a:bodyPr>
          <a:lstStyle/>
          <a:p>
            <a:pPr algn="ctr">
              <a:spcBef>
                <a:spcPts val="853"/>
              </a:spcBef>
            </a:pP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  <p:pic>
        <p:nvPicPr>
          <p:cNvPr id="73" name="object 32">
            <a:extLst>
              <a:ext uri="{FF2B5EF4-FFF2-40B4-BE49-F238E27FC236}">
                <a16:creationId xmlns:a16="http://schemas.microsoft.com/office/drawing/2014/main" id="{51CBCC23-0239-DD82-1554-05BCFD0A9D8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252" y="3232990"/>
            <a:ext cx="357932" cy="404555"/>
          </a:xfrm>
          <a:prstGeom prst="rect">
            <a:avLst/>
          </a:prstGeom>
        </p:spPr>
      </p:pic>
      <p:pic>
        <p:nvPicPr>
          <p:cNvPr id="74" name="object 33">
            <a:extLst>
              <a:ext uri="{FF2B5EF4-FFF2-40B4-BE49-F238E27FC236}">
                <a16:creationId xmlns:a16="http://schemas.microsoft.com/office/drawing/2014/main" id="{2CDFC2CC-A89B-CF85-FB27-44CD08E7A13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34579" y="3214083"/>
            <a:ext cx="357932" cy="40455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944A902-E817-DC41-68E7-DD6AF4144EBA}"/>
              </a:ext>
            </a:extLst>
          </p:cNvPr>
          <p:cNvSpPr txBox="1"/>
          <p:nvPr/>
        </p:nvSpPr>
        <p:spPr>
          <a:xfrm>
            <a:off x="2162030" y="3329768"/>
            <a:ext cx="6409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Trebuchet MS" panose="020B0703020202090204" pitchFamily="34" charset="0"/>
                <a:cs typeface="Tahoma"/>
              </a:rPr>
              <a:t>Is WBD burning in debt after the merger? Can they meet their obligations?</a:t>
            </a:r>
            <a:endParaRPr lang="en-US" sz="1400" dirty="0">
              <a:solidFill>
                <a:srgbClr val="FF0000"/>
              </a:solidFill>
              <a:latin typeface="Trebuchet MS" panose="020B0703020202090204" pitchFamily="34" charset="0"/>
              <a:cs typeface="Tahoma"/>
            </a:endParaRPr>
          </a:p>
        </p:txBody>
      </p:sp>
      <p:sp>
        <p:nvSpPr>
          <p:cNvPr id="76" name="object 2">
            <a:extLst>
              <a:ext uri="{FF2B5EF4-FFF2-40B4-BE49-F238E27FC236}">
                <a16:creationId xmlns:a16="http://schemas.microsoft.com/office/drawing/2014/main" id="{B6405513-2369-A24C-AB7C-D45B0F33DCA3}"/>
              </a:ext>
            </a:extLst>
          </p:cNvPr>
          <p:cNvSpPr/>
          <p:nvPr/>
        </p:nvSpPr>
        <p:spPr>
          <a:xfrm>
            <a:off x="6446589" y="4383919"/>
            <a:ext cx="1509134" cy="595207"/>
          </a:xfrm>
          <a:custGeom>
            <a:avLst/>
            <a:gdLst/>
            <a:ahLst/>
            <a:cxnLst/>
            <a:rect l="l" t="t" r="r" b="b"/>
            <a:pathLst>
              <a:path w="2280284" h="446404">
                <a:moveTo>
                  <a:pt x="0" y="0"/>
                </a:moveTo>
                <a:lnTo>
                  <a:pt x="2279695" y="0"/>
                </a:lnTo>
                <a:lnTo>
                  <a:pt x="2279695" y="446399"/>
                </a:lnTo>
                <a:lnTo>
                  <a:pt x="0" y="446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 sz="1400">
              <a:latin typeface="Trebuchet MS" panose="020B0703020202090204" pitchFamily="34" charset="0"/>
            </a:endParaRPr>
          </a:p>
        </p:txBody>
      </p:sp>
      <p:sp>
        <p:nvSpPr>
          <p:cNvPr id="77" name="object 3">
            <a:extLst>
              <a:ext uri="{FF2B5EF4-FFF2-40B4-BE49-F238E27FC236}">
                <a16:creationId xmlns:a16="http://schemas.microsoft.com/office/drawing/2014/main" id="{52C6A90C-26A0-4AA3-2907-6658387A1C20}"/>
              </a:ext>
            </a:extLst>
          </p:cNvPr>
          <p:cNvSpPr txBox="1"/>
          <p:nvPr/>
        </p:nvSpPr>
        <p:spPr>
          <a:xfrm>
            <a:off x="6629203" y="4549021"/>
            <a:ext cx="1263225" cy="232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lang="en-VN" sz="1400" b="1" dirty="0">
                <a:latin typeface="Trebuchet MS" panose="020B0703020202090204" pitchFamily="34" charset="0"/>
                <a:cs typeface="Tahoma"/>
              </a:rPr>
              <a:t>Solvency</a:t>
            </a: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  <p:sp>
        <p:nvSpPr>
          <p:cNvPr id="79" name="object 17">
            <a:extLst>
              <a:ext uri="{FF2B5EF4-FFF2-40B4-BE49-F238E27FC236}">
                <a16:creationId xmlns:a16="http://schemas.microsoft.com/office/drawing/2014/main" id="{1EF4BA9D-086F-FB00-37BE-6785B647E2D6}"/>
              </a:ext>
            </a:extLst>
          </p:cNvPr>
          <p:cNvSpPr/>
          <p:nvPr/>
        </p:nvSpPr>
        <p:spPr>
          <a:xfrm>
            <a:off x="1200467" y="4406239"/>
            <a:ext cx="0" cy="563033"/>
          </a:xfrm>
          <a:custGeom>
            <a:avLst/>
            <a:gdLst/>
            <a:ahLst/>
            <a:cxnLst/>
            <a:rect l="l" t="t" r="r" b="b"/>
            <a:pathLst>
              <a:path h="422275">
                <a:moveTo>
                  <a:pt x="0" y="0"/>
                </a:moveTo>
                <a:lnTo>
                  <a:pt x="0" y="421799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 sz="1400">
              <a:latin typeface="Trebuchet MS" panose="020B0703020202090204" pitchFamily="34" charset="0"/>
            </a:endParaRPr>
          </a:p>
        </p:txBody>
      </p:sp>
      <p:sp>
        <p:nvSpPr>
          <p:cNvPr id="81" name="object 36">
            <a:extLst>
              <a:ext uri="{FF2B5EF4-FFF2-40B4-BE49-F238E27FC236}">
                <a16:creationId xmlns:a16="http://schemas.microsoft.com/office/drawing/2014/main" id="{51B8BFE9-DAD0-53E0-D1A2-0E4F7093866C}"/>
              </a:ext>
            </a:extLst>
          </p:cNvPr>
          <p:cNvSpPr/>
          <p:nvPr/>
        </p:nvSpPr>
        <p:spPr>
          <a:xfrm>
            <a:off x="4592837" y="4407658"/>
            <a:ext cx="1575239" cy="568957"/>
          </a:xfrm>
          <a:custGeom>
            <a:avLst/>
            <a:gdLst/>
            <a:ahLst/>
            <a:cxnLst/>
            <a:rect l="l" t="t" r="r" b="b"/>
            <a:pathLst>
              <a:path w="2362200" h="446404">
                <a:moveTo>
                  <a:pt x="0" y="0"/>
                </a:moveTo>
                <a:lnTo>
                  <a:pt x="2361895" y="0"/>
                </a:lnTo>
                <a:lnTo>
                  <a:pt x="2361895" y="446399"/>
                </a:lnTo>
                <a:lnTo>
                  <a:pt x="0" y="446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 sz="1400">
              <a:latin typeface="Trebuchet MS" panose="020B0703020202090204" pitchFamily="34" charset="0"/>
            </a:endParaRPr>
          </a:p>
        </p:txBody>
      </p:sp>
      <p:sp>
        <p:nvSpPr>
          <p:cNvPr id="84" name="object 39">
            <a:extLst>
              <a:ext uri="{FF2B5EF4-FFF2-40B4-BE49-F238E27FC236}">
                <a16:creationId xmlns:a16="http://schemas.microsoft.com/office/drawing/2014/main" id="{38F5E0E2-005E-55F8-98B5-265F4198D14A}"/>
              </a:ext>
            </a:extLst>
          </p:cNvPr>
          <p:cNvSpPr/>
          <p:nvPr/>
        </p:nvSpPr>
        <p:spPr>
          <a:xfrm>
            <a:off x="1350111" y="4408191"/>
            <a:ext cx="3040380" cy="595207"/>
          </a:xfrm>
          <a:custGeom>
            <a:avLst/>
            <a:gdLst/>
            <a:ahLst/>
            <a:cxnLst/>
            <a:rect l="l" t="t" r="r" b="b"/>
            <a:pathLst>
              <a:path w="2280285" h="446404">
                <a:moveTo>
                  <a:pt x="0" y="0"/>
                </a:moveTo>
                <a:lnTo>
                  <a:pt x="2279695" y="0"/>
                </a:lnTo>
                <a:lnTo>
                  <a:pt x="2279695" y="446399"/>
                </a:lnTo>
                <a:lnTo>
                  <a:pt x="0" y="446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 sz="1400">
              <a:latin typeface="Trebuchet MS" panose="020B0703020202090204" pitchFamily="34" charset="0"/>
            </a:endParaRPr>
          </a:p>
        </p:txBody>
      </p:sp>
      <p:sp>
        <p:nvSpPr>
          <p:cNvPr id="85" name="object 40">
            <a:extLst>
              <a:ext uri="{FF2B5EF4-FFF2-40B4-BE49-F238E27FC236}">
                <a16:creationId xmlns:a16="http://schemas.microsoft.com/office/drawing/2014/main" id="{7F56C0F0-E48D-9AC5-19B4-CAF0C13DF34F}"/>
              </a:ext>
            </a:extLst>
          </p:cNvPr>
          <p:cNvSpPr txBox="1"/>
          <p:nvPr/>
        </p:nvSpPr>
        <p:spPr>
          <a:xfrm>
            <a:off x="1457905" y="4574602"/>
            <a:ext cx="1287780" cy="232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indent="195575">
              <a:spcBef>
                <a:spcPts val="133"/>
              </a:spcBef>
            </a:pPr>
            <a:r>
              <a:rPr lang="en-VN" sz="1400" b="1" dirty="0">
                <a:latin typeface="Trebuchet MS" panose="020B0703020202090204" pitchFamily="34" charset="0"/>
                <a:cs typeface="Tahoma"/>
              </a:rPr>
              <a:t>Peer Matrix</a:t>
            </a: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  <p:sp>
        <p:nvSpPr>
          <p:cNvPr id="87" name="object 11">
            <a:extLst>
              <a:ext uri="{FF2B5EF4-FFF2-40B4-BE49-F238E27FC236}">
                <a16:creationId xmlns:a16="http://schemas.microsoft.com/office/drawing/2014/main" id="{730D5E1C-C095-CE9A-1595-2C4A7607C040}"/>
              </a:ext>
            </a:extLst>
          </p:cNvPr>
          <p:cNvSpPr txBox="1"/>
          <p:nvPr/>
        </p:nvSpPr>
        <p:spPr>
          <a:xfrm>
            <a:off x="29612" y="4445687"/>
            <a:ext cx="1353471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VN" sz="1400" dirty="0">
                <a:latin typeface="Trebuchet MS" panose="020B0703020202090204" pitchFamily="34" charset="0"/>
                <a:cs typeface="Tahoma"/>
              </a:rPr>
              <a:t>Financial </a:t>
            </a:r>
            <a:r>
              <a:rPr lang="en-US" sz="1400" dirty="0">
                <a:latin typeface="Trebuchet MS" panose="020B0703020202090204" pitchFamily="34" charset="0"/>
                <a:cs typeface="Tahoma"/>
              </a:rPr>
              <a:t>Benchmarking</a:t>
            </a: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  <p:pic>
        <p:nvPicPr>
          <p:cNvPr id="88" name="Picture 2">
            <a:extLst>
              <a:ext uri="{FF2B5EF4-FFF2-40B4-BE49-F238E27FC236}">
                <a16:creationId xmlns:a16="http://schemas.microsoft.com/office/drawing/2014/main" id="{5665BEA2-8684-A691-D770-C5F093FBE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677" y="4445517"/>
            <a:ext cx="1014187" cy="55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object 11">
            <a:extLst>
              <a:ext uri="{FF2B5EF4-FFF2-40B4-BE49-F238E27FC236}">
                <a16:creationId xmlns:a16="http://schemas.microsoft.com/office/drawing/2014/main" id="{617C8D8A-C631-1547-E46F-11CA2CA7C9B3}"/>
              </a:ext>
            </a:extLst>
          </p:cNvPr>
          <p:cNvSpPr txBox="1"/>
          <p:nvPr/>
        </p:nvSpPr>
        <p:spPr>
          <a:xfrm>
            <a:off x="166514" y="5783131"/>
            <a:ext cx="994833" cy="232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lang="en-VN" sz="1400" dirty="0">
                <a:latin typeface="Trebuchet MS" panose="020B0703020202090204" pitchFamily="34" charset="0"/>
                <a:cs typeface="Tahoma"/>
              </a:rPr>
              <a:t>Outlook</a:t>
            </a: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  <p:sp>
        <p:nvSpPr>
          <p:cNvPr id="99" name="object 18">
            <a:extLst>
              <a:ext uri="{FF2B5EF4-FFF2-40B4-BE49-F238E27FC236}">
                <a16:creationId xmlns:a16="http://schemas.microsoft.com/office/drawing/2014/main" id="{E259D9FA-55AA-0FA8-42C1-52F432696321}"/>
              </a:ext>
            </a:extLst>
          </p:cNvPr>
          <p:cNvSpPr txBox="1"/>
          <p:nvPr/>
        </p:nvSpPr>
        <p:spPr>
          <a:xfrm>
            <a:off x="1345449" y="5751207"/>
            <a:ext cx="9745979" cy="294248"/>
          </a:xfrm>
          <a:prstGeom prst="rect">
            <a:avLst/>
          </a:prstGeom>
          <a:solidFill>
            <a:srgbClr val="0B5293"/>
          </a:solidFill>
        </p:spPr>
        <p:txBody>
          <a:bodyPr vert="horz" wrap="square" lIns="0" tIns="88900" rIns="0" bIns="0" rtlCol="0">
            <a:spAutoFit/>
          </a:bodyPr>
          <a:lstStyle/>
          <a:p>
            <a:pPr marL="645991" marR="160863" indent="-476661">
              <a:lnSpc>
                <a:spcPct val="101000"/>
              </a:lnSpc>
              <a:spcBef>
                <a:spcPts val="700"/>
              </a:spcBef>
            </a:pPr>
            <a:r>
              <a:rPr lang="en-US" sz="1400" b="1" dirty="0">
                <a:solidFill>
                  <a:srgbClr val="FFFFFF"/>
                </a:solidFill>
                <a:latin typeface="Trebuchet MS" panose="020B0703020202090204" pitchFamily="34" charset="0"/>
                <a:cs typeface="Tahoma"/>
              </a:rPr>
              <a:t>With</a:t>
            </a:r>
            <a:r>
              <a:rPr lang="en-VN" sz="1400" b="1" dirty="0">
                <a:solidFill>
                  <a:srgbClr val="FFFFFF"/>
                </a:solidFill>
                <a:latin typeface="Trebuchet MS" panose="020B0703020202090204" pitchFamily="34" charset="0"/>
                <a:cs typeface="Tahoma"/>
              </a:rPr>
              <a:t> a 4% growth in </a:t>
            </a:r>
            <a:r>
              <a:rPr lang="en-US" sz="1400" b="1" dirty="0">
                <a:solidFill>
                  <a:srgbClr val="FFFFFF"/>
                </a:solidFill>
                <a:latin typeface="Trebuchet MS" panose="020B0703020202090204" pitchFamily="34" charset="0"/>
                <a:cs typeface="Tahoma"/>
              </a:rPr>
              <a:t>sales,</a:t>
            </a:r>
            <a:r>
              <a:rPr lang="en-VN" sz="1400" b="1" dirty="0">
                <a:solidFill>
                  <a:srgbClr val="FFFFFF"/>
                </a:solidFill>
                <a:latin typeface="Trebuchet MS" panose="020B0703020202090204" pitchFamily="34" charset="0"/>
                <a:cs typeface="Tahoma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Trebuchet MS" panose="020B0703020202090204" pitchFamily="34" charset="0"/>
                <a:cs typeface="Tahoma"/>
              </a:rPr>
              <a:t>EFN &amp; Fixed Asset Can Spike Unexpectedly</a:t>
            </a:r>
          </a:p>
        </p:txBody>
      </p:sp>
      <p:sp>
        <p:nvSpPr>
          <p:cNvPr id="100" name="object 14">
            <a:extLst>
              <a:ext uri="{FF2B5EF4-FFF2-40B4-BE49-F238E27FC236}">
                <a16:creationId xmlns:a16="http://schemas.microsoft.com/office/drawing/2014/main" id="{C61BACF4-5C89-2322-9FD4-37B395D87423}"/>
              </a:ext>
            </a:extLst>
          </p:cNvPr>
          <p:cNvSpPr/>
          <p:nvPr/>
        </p:nvSpPr>
        <p:spPr>
          <a:xfrm>
            <a:off x="1183808" y="5577046"/>
            <a:ext cx="5080" cy="707813"/>
          </a:xfrm>
          <a:custGeom>
            <a:avLst/>
            <a:gdLst/>
            <a:ahLst/>
            <a:cxnLst/>
            <a:rect l="l" t="t" r="r" b="b"/>
            <a:pathLst>
              <a:path w="3809" h="530860">
                <a:moveTo>
                  <a:pt x="0" y="0"/>
                </a:moveTo>
                <a:lnTo>
                  <a:pt x="3299" y="530698"/>
                </a:lnTo>
              </a:path>
            </a:pathLst>
          </a:custGeom>
          <a:ln w="28574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 sz="1400">
              <a:latin typeface="Trebuchet MS" panose="020B0703020202090204" pitchFamily="34" charset="0"/>
            </a:endParaRPr>
          </a:p>
        </p:txBody>
      </p:sp>
      <p:sp>
        <p:nvSpPr>
          <p:cNvPr id="101" name="object 3">
            <a:extLst>
              <a:ext uri="{FF2B5EF4-FFF2-40B4-BE49-F238E27FC236}">
                <a16:creationId xmlns:a16="http://schemas.microsoft.com/office/drawing/2014/main" id="{9DF2D2FA-0D47-D90A-93D1-082BC05A3E6C}"/>
              </a:ext>
            </a:extLst>
          </p:cNvPr>
          <p:cNvSpPr txBox="1"/>
          <p:nvPr/>
        </p:nvSpPr>
        <p:spPr>
          <a:xfrm>
            <a:off x="4828193" y="4562654"/>
            <a:ext cx="1263225" cy="232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lang="en-VN" sz="1400" b="1" dirty="0">
                <a:latin typeface="Trebuchet MS" panose="020B0703020202090204" pitchFamily="34" charset="0"/>
                <a:cs typeface="Tahoma"/>
              </a:rPr>
              <a:t>Liquidity</a:t>
            </a: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  <p:sp>
        <p:nvSpPr>
          <p:cNvPr id="102" name="object 2">
            <a:extLst>
              <a:ext uri="{FF2B5EF4-FFF2-40B4-BE49-F238E27FC236}">
                <a16:creationId xmlns:a16="http://schemas.microsoft.com/office/drawing/2014/main" id="{033AC747-F7D1-DD1E-B62A-F829E3B85AE9}"/>
              </a:ext>
            </a:extLst>
          </p:cNvPr>
          <p:cNvSpPr/>
          <p:nvPr/>
        </p:nvSpPr>
        <p:spPr>
          <a:xfrm>
            <a:off x="8303834" y="4367688"/>
            <a:ext cx="1707988" cy="595207"/>
          </a:xfrm>
          <a:custGeom>
            <a:avLst/>
            <a:gdLst/>
            <a:ahLst/>
            <a:cxnLst/>
            <a:rect l="l" t="t" r="r" b="b"/>
            <a:pathLst>
              <a:path w="2280284" h="446404">
                <a:moveTo>
                  <a:pt x="0" y="0"/>
                </a:moveTo>
                <a:lnTo>
                  <a:pt x="2279695" y="0"/>
                </a:lnTo>
                <a:lnTo>
                  <a:pt x="2279695" y="446399"/>
                </a:lnTo>
                <a:lnTo>
                  <a:pt x="0" y="446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3D85C6"/>
            </a:solidFill>
          </a:ln>
        </p:spPr>
        <p:txBody>
          <a:bodyPr wrap="square" lIns="0" tIns="0" rIns="0" bIns="0" rtlCol="0"/>
          <a:lstStyle/>
          <a:p>
            <a:endParaRPr sz="1400">
              <a:latin typeface="Trebuchet MS" panose="020B0703020202090204" pitchFamily="34" charset="0"/>
            </a:endParaRPr>
          </a:p>
        </p:txBody>
      </p:sp>
      <p:sp>
        <p:nvSpPr>
          <p:cNvPr id="103" name="object 3">
            <a:extLst>
              <a:ext uri="{FF2B5EF4-FFF2-40B4-BE49-F238E27FC236}">
                <a16:creationId xmlns:a16="http://schemas.microsoft.com/office/drawing/2014/main" id="{7A92BDAF-A517-87CA-1E4F-95692EBE8E78}"/>
              </a:ext>
            </a:extLst>
          </p:cNvPr>
          <p:cNvSpPr txBox="1"/>
          <p:nvPr/>
        </p:nvSpPr>
        <p:spPr>
          <a:xfrm>
            <a:off x="8586290" y="4529037"/>
            <a:ext cx="1263225" cy="2325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>
              <a:spcBef>
                <a:spcPts val="133"/>
              </a:spcBef>
            </a:pPr>
            <a:r>
              <a:rPr lang="en-VN" sz="1400" b="1" dirty="0">
                <a:latin typeface="Trebuchet MS" panose="020B0703020202090204" pitchFamily="34" charset="0"/>
                <a:cs typeface="Tahoma"/>
              </a:rPr>
              <a:t>Valuation</a:t>
            </a:r>
            <a:endParaRPr sz="1400" dirty="0">
              <a:latin typeface="Trebuchet MS" panose="020B0703020202090204" pitchFamily="34" charset="0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3995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object 13">
            <a:extLst>
              <a:ext uri="{FF2B5EF4-FFF2-40B4-BE49-F238E27FC236}">
                <a16:creationId xmlns:a16="http://schemas.microsoft.com/office/drawing/2014/main" id="{451C822E-1495-8FFF-C962-1931D434464F}"/>
              </a:ext>
            </a:extLst>
          </p:cNvPr>
          <p:cNvSpPr/>
          <p:nvPr/>
        </p:nvSpPr>
        <p:spPr>
          <a:xfrm flipV="1">
            <a:off x="3508335" y="1110713"/>
            <a:ext cx="2943856" cy="5133431"/>
          </a:xfrm>
          <a:custGeom>
            <a:avLst/>
            <a:gdLst/>
            <a:ahLst/>
            <a:cxnLst/>
            <a:rect l="l" t="t" r="r" b="b"/>
            <a:pathLst>
              <a:path w="8061325" h="1132839">
                <a:moveTo>
                  <a:pt x="8061299" y="1132499"/>
                </a:moveTo>
                <a:lnTo>
                  <a:pt x="0" y="1132499"/>
                </a:lnTo>
                <a:lnTo>
                  <a:pt x="0" y="0"/>
                </a:lnTo>
                <a:lnTo>
                  <a:pt x="8061299" y="0"/>
                </a:lnTo>
                <a:lnTo>
                  <a:pt x="8061299" y="11324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CA67E03-D6AD-277D-C33E-C208DB4E671B}"/>
              </a:ext>
            </a:extLst>
          </p:cNvPr>
          <p:cNvSpPr txBox="1"/>
          <p:nvPr/>
        </p:nvSpPr>
        <p:spPr>
          <a:xfrm>
            <a:off x="3896591" y="945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9349B808-A17F-1787-3630-52BA32242F83}"/>
              </a:ext>
            </a:extLst>
          </p:cNvPr>
          <p:cNvGrpSpPr/>
          <p:nvPr/>
        </p:nvGrpSpPr>
        <p:grpSpPr>
          <a:xfrm>
            <a:off x="3473912" y="1355490"/>
            <a:ext cx="2857149" cy="4424509"/>
            <a:chOff x="3387985" y="1329963"/>
            <a:chExt cx="2857149" cy="4424509"/>
          </a:xfrm>
        </p:grpSpPr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739BB10A-DDCC-656E-0730-29984DC9F890}"/>
                </a:ext>
              </a:extLst>
            </p:cNvPr>
            <p:cNvSpPr txBox="1"/>
            <p:nvPr/>
          </p:nvSpPr>
          <p:spPr>
            <a:xfrm>
              <a:off x="3387985" y="1329963"/>
              <a:ext cx="278179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Dominant in publishing + entertainment </a:t>
              </a:r>
            </a:p>
            <a:p>
              <a:r>
                <a:rPr lang="en-US" sz="1100" dirty="0">
                  <a:solidFill>
                    <a:srgbClr val="FF0000"/>
                  </a:solidFill>
                </a:rPr>
                <a:t>=&gt; </a:t>
              </a:r>
              <a:r>
                <a:rPr lang="en-US" sz="1100" b="1" dirty="0">
                  <a:solidFill>
                    <a:srgbClr val="FF0000"/>
                  </a:solidFill>
                </a:rPr>
                <a:t>A traditional media giant.</a:t>
              </a:r>
              <a:endParaRPr lang="en-VN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1043" name="TextBox 1042">
              <a:extLst>
                <a:ext uri="{FF2B5EF4-FFF2-40B4-BE49-F238E27FC236}">
                  <a16:creationId xmlns:a16="http://schemas.microsoft.com/office/drawing/2014/main" id="{51D05F2D-0279-9A7A-8D4A-A7E6D57147A1}"/>
                </a:ext>
              </a:extLst>
            </p:cNvPr>
            <p:cNvSpPr txBox="1"/>
            <p:nvPr/>
          </p:nvSpPr>
          <p:spPr>
            <a:xfrm>
              <a:off x="3389022" y="1857520"/>
              <a:ext cx="274725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Combine old media (TV, film) with new media (</a:t>
              </a:r>
              <a:r>
                <a:rPr lang="en-US" sz="1100" b="1" dirty="0">
                  <a:solidFill>
                    <a:srgbClr val="FF0000"/>
                  </a:solidFill>
                </a:rPr>
                <a:t>internet</a:t>
              </a:r>
              <a:r>
                <a:rPr lang="en-US" sz="1100" dirty="0"/>
                <a:t>). </a:t>
              </a:r>
            </a:p>
            <a:p>
              <a:r>
                <a:rPr lang="en-US" sz="1100" b="1" dirty="0"/>
                <a:t>=&gt; poorly executed =&gt; </a:t>
              </a:r>
              <a:r>
                <a:rPr lang="en-US" sz="1100" dirty="0"/>
                <a:t>losses.</a:t>
              </a:r>
              <a:endParaRPr lang="en-VN" sz="1100" dirty="0"/>
            </a:p>
          </p:txBody>
        </p:sp>
        <p:sp>
          <p:nvSpPr>
            <p:cNvPr id="1044" name="TextBox 1043">
              <a:extLst>
                <a:ext uri="{FF2B5EF4-FFF2-40B4-BE49-F238E27FC236}">
                  <a16:creationId xmlns:a16="http://schemas.microsoft.com/office/drawing/2014/main" id="{3712B640-F648-9CBA-296A-5160E718D982}"/>
                </a:ext>
              </a:extLst>
            </p:cNvPr>
            <p:cNvSpPr txBox="1"/>
            <p:nvPr/>
          </p:nvSpPr>
          <p:spPr>
            <a:xfrm>
              <a:off x="3422524" y="2602361"/>
              <a:ext cx="274725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Refocus on core entertainment (film, TV, publishing). </a:t>
              </a:r>
            </a:p>
            <a:p>
              <a:r>
                <a:rPr lang="en-US" sz="1100" dirty="0"/>
                <a:t>=&gt; </a:t>
              </a:r>
              <a:r>
                <a:rPr lang="en-US" sz="1100" b="1" dirty="0"/>
                <a:t>Strategic unwinding</a:t>
              </a:r>
              <a:endParaRPr lang="en-VN" sz="1100" dirty="0"/>
            </a:p>
          </p:txBody>
        </p:sp>
        <p:sp>
          <p:nvSpPr>
            <p:cNvPr id="1045" name="TextBox 1044">
              <a:extLst>
                <a:ext uri="{FF2B5EF4-FFF2-40B4-BE49-F238E27FC236}">
                  <a16:creationId xmlns:a16="http://schemas.microsoft.com/office/drawing/2014/main" id="{178DFD10-7616-B23F-DD78-EDC610DF8761}"/>
                </a:ext>
              </a:extLst>
            </p:cNvPr>
            <p:cNvSpPr txBox="1"/>
            <p:nvPr/>
          </p:nvSpPr>
          <p:spPr>
            <a:xfrm>
              <a:off x="3422524" y="3352582"/>
              <a:ext cx="274725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Combine</a:t>
              </a:r>
              <a:r>
                <a:rPr lang="en-US" sz="1100" b="1" dirty="0"/>
                <a:t> </a:t>
              </a:r>
              <a:r>
                <a:rPr lang="en-US" sz="1100" dirty="0"/>
                <a:t>content (Time Warner) with distribution (</a:t>
              </a:r>
              <a:r>
                <a:rPr lang="en-US" sz="1100" b="1" dirty="0">
                  <a:solidFill>
                    <a:srgbClr val="FF0000"/>
                  </a:solidFill>
                </a:rPr>
                <a:t>telecom</a:t>
              </a:r>
              <a:r>
                <a:rPr lang="en-US" sz="1100" dirty="0"/>
                <a:t> services). (Horizontal integration)</a:t>
              </a:r>
              <a:endParaRPr lang="en-VN" sz="1100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03C45EC5-675A-151E-CB56-149BA3FDE1B1}"/>
                </a:ext>
              </a:extLst>
            </p:cNvPr>
            <p:cNvSpPr txBox="1"/>
            <p:nvPr/>
          </p:nvSpPr>
          <p:spPr>
            <a:xfrm>
              <a:off x="3497880" y="4248156"/>
              <a:ext cx="274725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Due to </a:t>
              </a:r>
              <a:r>
                <a:rPr lang="en-US" sz="1100" b="1" dirty="0">
                  <a:solidFill>
                    <a:srgbClr val="FF0000"/>
                  </a:solidFill>
                </a:rPr>
                <a:t>debt</a:t>
              </a:r>
              <a:r>
                <a:rPr lang="en-US" sz="1100" b="1" dirty="0"/>
                <a:t> pressure and lack of synergy</a:t>
              </a:r>
              <a:r>
                <a:rPr lang="en-US" sz="1100" dirty="0"/>
                <a:t>, </a:t>
              </a:r>
              <a:r>
                <a:rPr lang="en-US" sz="1100" b="1" dirty="0"/>
                <a:t>focused content powerhouse</a:t>
              </a:r>
              <a:r>
                <a:rPr lang="en-US" sz="1100" dirty="0"/>
                <a:t> without telecom distractions.</a:t>
              </a:r>
              <a:endParaRPr lang="en-VN" sz="1100" dirty="0"/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FA9EB4BD-CC0C-C936-08B3-352F8D79C390}"/>
                </a:ext>
              </a:extLst>
            </p:cNvPr>
            <p:cNvSpPr txBox="1"/>
            <p:nvPr/>
          </p:nvSpPr>
          <p:spPr>
            <a:xfrm>
              <a:off x="3491251" y="5323585"/>
              <a:ext cx="27472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Platform unification + IP leverage. </a:t>
              </a:r>
            </a:p>
            <a:p>
              <a:r>
                <a:rPr lang="en-US" sz="1100" b="1" dirty="0"/>
                <a:t>=&gt;</a:t>
              </a:r>
              <a:r>
                <a:rPr lang="en-US" sz="1100" dirty="0"/>
                <a:t> Compete in the global </a:t>
              </a:r>
              <a:r>
                <a:rPr lang="en-US" sz="1100" b="1" dirty="0">
                  <a:solidFill>
                    <a:srgbClr val="FF0000"/>
                  </a:solidFill>
                </a:rPr>
                <a:t>streaming</a:t>
              </a:r>
              <a:r>
                <a:rPr lang="en-US" sz="1100" dirty="0"/>
                <a:t> wars</a:t>
              </a:r>
              <a:endParaRPr lang="en-VN" sz="1100" dirty="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1ABD19-3349-391D-9ED9-E6598649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D3B7B4-68D3-6580-C776-ACB9552A925D}"/>
              </a:ext>
            </a:extLst>
          </p:cNvPr>
          <p:cNvCxnSpPr>
            <a:cxnSpLocks/>
          </p:cNvCxnSpPr>
          <p:nvPr/>
        </p:nvCxnSpPr>
        <p:spPr>
          <a:xfrm>
            <a:off x="0" y="624113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5E848C3-5029-43F0-A825-6071B006EDC6}"/>
              </a:ext>
            </a:extLst>
          </p:cNvPr>
          <p:cNvSpPr txBox="1"/>
          <p:nvPr/>
        </p:nvSpPr>
        <p:spPr>
          <a:xfrm>
            <a:off x="119977" y="162613"/>
            <a:ext cx="365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800" b="1" kern="0" dirty="0">
                <a:solidFill>
                  <a:srgbClr val="374D8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800" b="1" kern="0" dirty="0">
                <a:solidFill>
                  <a:srgbClr val="374D8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 form of Warner Bros. Discovery</a:t>
            </a:r>
            <a:endParaRPr lang="en-VN" dirty="0"/>
          </a:p>
        </p:txBody>
      </p:sp>
      <p:sp>
        <p:nvSpPr>
          <p:cNvPr id="30" name="object 13">
            <a:extLst>
              <a:ext uri="{FF2B5EF4-FFF2-40B4-BE49-F238E27FC236}">
                <a16:creationId xmlns:a16="http://schemas.microsoft.com/office/drawing/2014/main" id="{3C9C81AF-3331-3023-E0B9-FA71CA75A72C}"/>
              </a:ext>
            </a:extLst>
          </p:cNvPr>
          <p:cNvSpPr/>
          <p:nvPr/>
        </p:nvSpPr>
        <p:spPr>
          <a:xfrm flipV="1">
            <a:off x="254734" y="1092020"/>
            <a:ext cx="3096901" cy="5141853"/>
          </a:xfrm>
          <a:custGeom>
            <a:avLst/>
            <a:gdLst/>
            <a:ahLst/>
            <a:cxnLst/>
            <a:rect l="l" t="t" r="r" b="b"/>
            <a:pathLst>
              <a:path w="8061325" h="1132839">
                <a:moveTo>
                  <a:pt x="8061299" y="1132499"/>
                </a:moveTo>
                <a:lnTo>
                  <a:pt x="0" y="1132499"/>
                </a:lnTo>
                <a:lnTo>
                  <a:pt x="0" y="0"/>
                </a:lnTo>
                <a:lnTo>
                  <a:pt x="8061299" y="0"/>
                </a:lnTo>
                <a:lnTo>
                  <a:pt x="8061299" y="11324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17">
            <a:extLst>
              <a:ext uri="{FF2B5EF4-FFF2-40B4-BE49-F238E27FC236}">
                <a16:creationId xmlns:a16="http://schemas.microsoft.com/office/drawing/2014/main" id="{65EC705B-8E83-9ADB-0490-93A39A635D01}"/>
              </a:ext>
            </a:extLst>
          </p:cNvPr>
          <p:cNvSpPr txBox="1"/>
          <p:nvPr/>
        </p:nvSpPr>
        <p:spPr>
          <a:xfrm>
            <a:off x="724786" y="1277972"/>
            <a:ext cx="6108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vi-VN" sz="1100" dirty="0">
                <a:solidFill>
                  <a:srgbClr val="666666"/>
                </a:solidFill>
                <a:latin typeface="Arial MT"/>
                <a:cs typeface="Arial MT"/>
              </a:rPr>
              <a:t>1990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39" name="object 22">
            <a:extLst>
              <a:ext uri="{FF2B5EF4-FFF2-40B4-BE49-F238E27FC236}">
                <a16:creationId xmlns:a16="http://schemas.microsoft.com/office/drawing/2014/main" id="{08809528-C828-FAA1-6AFA-5D5AB6A977F4}"/>
              </a:ext>
            </a:extLst>
          </p:cNvPr>
          <p:cNvSpPr txBox="1"/>
          <p:nvPr/>
        </p:nvSpPr>
        <p:spPr>
          <a:xfrm>
            <a:off x="1334068" y="1277971"/>
            <a:ext cx="1897216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100" dirty="0"/>
              <a:t>Time Inc. merged Warner Communication= Time Warner</a:t>
            </a:r>
            <a:endParaRPr lang="en-V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object 34">
            <a:extLst>
              <a:ext uri="{FF2B5EF4-FFF2-40B4-BE49-F238E27FC236}">
                <a16:creationId xmlns:a16="http://schemas.microsoft.com/office/drawing/2014/main" id="{5A6B8E5F-02AD-C29F-CDD8-7A56F227F6A7}"/>
              </a:ext>
            </a:extLst>
          </p:cNvPr>
          <p:cNvSpPr txBox="1"/>
          <p:nvPr/>
        </p:nvSpPr>
        <p:spPr>
          <a:xfrm>
            <a:off x="254734" y="796231"/>
            <a:ext cx="3096903" cy="294953"/>
          </a:xfrm>
          <a:prstGeom prst="rect">
            <a:avLst/>
          </a:prstGeom>
          <a:solidFill>
            <a:srgbClr val="0B5394"/>
          </a:solidFill>
        </p:spPr>
        <p:txBody>
          <a:bodyPr vert="horz" wrap="square" lIns="0" tIns="78740" rIns="0" bIns="0" rtlCol="0">
            <a:spAutoFit/>
          </a:bodyPr>
          <a:lstStyle/>
          <a:p>
            <a:pPr marL="135255" algn="ctr">
              <a:lnSpc>
                <a:spcPct val="100000"/>
              </a:lnSpc>
              <a:spcBef>
                <a:spcPts val="620"/>
              </a:spcBef>
            </a:pPr>
            <a:r>
              <a:rPr lang="en-US" sz="1400" b="1" kern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 is no longer being “Time Warner”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7E1524-7C22-FD6A-78E0-3D6CE3DFA3B4}"/>
              </a:ext>
            </a:extLst>
          </p:cNvPr>
          <p:cNvCxnSpPr>
            <a:cxnSpLocks/>
          </p:cNvCxnSpPr>
          <p:nvPr/>
        </p:nvCxnSpPr>
        <p:spPr>
          <a:xfrm>
            <a:off x="1152072" y="1038218"/>
            <a:ext cx="0" cy="5195655"/>
          </a:xfrm>
          <a:prstGeom prst="straightConnector1">
            <a:avLst/>
          </a:prstGeom>
          <a:ln w="63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object 22">
            <a:extLst>
              <a:ext uri="{FF2B5EF4-FFF2-40B4-BE49-F238E27FC236}">
                <a16:creationId xmlns:a16="http://schemas.microsoft.com/office/drawing/2014/main" id="{AF814789-6C7F-5AA5-5177-AD76BDCAB356}"/>
              </a:ext>
            </a:extLst>
          </p:cNvPr>
          <p:cNvSpPr txBox="1"/>
          <p:nvPr/>
        </p:nvSpPr>
        <p:spPr>
          <a:xfrm>
            <a:off x="1323263" y="1951227"/>
            <a:ext cx="1882478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vi-VN" sz="11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AOL aquired Time Warner</a:t>
            </a:r>
            <a:endParaRPr lang="en-V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6" name="object 17">
            <a:extLst>
              <a:ext uri="{FF2B5EF4-FFF2-40B4-BE49-F238E27FC236}">
                <a16:creationId xmlns:a16="http://schemas.microsoft.com/office/drawing/2014/main" id="{240F6F67-2655-BC3D-E3A7-4E4EF9CA6FAA}"/>
              </a:ext>
            </a:extLst>
          </p:cNvPr>
          <p:cNvSpPr txBox="1"/>
          <p:nvPr/>
        </p:nvSpPr>
        <p:spPr>
          <a:xfrm>
            <a:off x="724786" y="1959228"/>
            <a:ext cx="6108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vi-VN" sz="11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2001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57" name="object 17">
            <a:extLst>
              <a:ext uri="{FF2B5EF4-FFF2-40B4-BE49-F238E27FC236}">
                <a16:creationId xmlns:a16="http://schemas.microsoft.com/office/drawing/2014/main" id="{5211A390-B051-2B69-9A7A-A0FFA04F6B8C}"/>
              </a:ext>
            </a:extLst>
          </p:cNvPr>
          <p:cNvSpPr txBox="1"/>
          <p:nvPr/>
        </p:nvSpPr>
        <p:spPr>
          <a:xfrm>
            <a:off x="724786" y="2640484"/>
            <a:ext cx="6108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vi-VN" sz="11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2008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58" name="object 17">
            <a:extLst>
              <a:ext uri="{FF2B5EF4-FFF2-40B4-BE49-F238E27FC236}">
                <a16:creationId xmlns:a16="http://schemas.microsoft.com/office/drawing/2014/main" id="{33BCB8CE-2229-FB7F-4E38-7AEA96072793}"/>
              </a:ext>
            </a:extLst>
          </p:cNvPr>
          <p:cNvSpPr txBox="1"/>
          <p:nvPr/>
        </p:nvSpPr>
        <p:spPr>
          <a:xfrm>
            <a:off x="724786" y="3429000"/>
            <a:ext cx="6108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vi-VN" sz="11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2018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59" name="object 17">
            <a:extLst>
              <a:ext uri="{FF2B5EF4-FFF2-40B4-BE49-F238E27FC236}">
                <a16:creationId xmlns:a16="http://schemas.microsoft.com/office/drawing/2014/main" id="{AC46022A-C8F4-090A-B2AA-D4F9A81BE88A}"/>
              </a:ext>
            </a:extLst>
          </p:cNvPr>
          <p:cNvSpPr txBox="1"/>
          <p:nvPr/>
        </p:nvSpPr>
        <p:spPr>
          <a:xfrm>
            <a:off x="724786" y="4280857"/>
            <a:ext cx="6108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vi-VN" sz="11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2021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60" name="object 17">
            <a:extLst>
              <a:ext uri="{FF2B5EF4-FFF2-40B4-BE49-F238E27FC236}">
                <a16:creationId xmlns:a16="http://schemas.microsoft.com/office/drawing/2014/main" id="{5DA2FEC6-D880-E8C2-7135-ABD94702D7C0}"/>
              </a:ext>
            </a:extLst>
          </p:cNvPr>
          <p:cNvSpPr txBox="1"/>
          <p:nvPr/>
        </p:nvSpPr>
        <p:spPr>
          <a:xfrm>
            <a:off x="724786" y="5465370"/>
            <a:ext cx="610870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vi-VN" sz="11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2022</a:t>
            </a:r>
            <a:endParaRPr sz="1100" dirty="0">
              <a:latin typeface="Arial MT"/>
              <a:cs typeface="Arial MT"/>
            </a:endParaRPr>
          </a:p>
        </p:txBody>
      </p:sp>
      <p:sp>
        <p:nvSpPr>
          <p:cNvPr id="61" name="object 22">
            <a:extLst>
              <a:ext uri="{FF2B5EF4-FFF2-40B4-BE49-F238E27FC236}">
                <a16:creationId xmlns:a16="http://schemas.microsoft.com/office/drawing/2014/main" id="{90E2BCCC-540B-D5B9-FA1C-82BBEB0198F7}"/>
              </a:ext>
            </a:extLst>
          </p:cNvPr>
          <p:cNvSpPr txBox="1"/>
          <p:nvPr/>
        </p:nvSpPr>
        <p:spPr>
          <a:xfrm>
            <a:off x="1301324" y="2602361"/>
            <a:ext cx="1882477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vi-VN" sz="11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 Warner separates from AOL</a:t>
            </a:r>
            <a:endParaRPr lang="en-V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2" name="object 22">
            <a:extLst>
              <a:ext uri="{FF2B5EF4-FFF2-40B4-BE49-F238E27FC236}">
                <a16:creationId xmlns:a16="http://schemas.microsoft.com/office/drawing/2014/main" id="{9285FC40-6D11-B949-F2AC-59DF5F3E740D}"/>
              </a:ext>
            </a:extLst>
          </p:cNvPr>
          <p:cNvSpPr txBox="1"/>
          <p:nvPr/>
        </p:nvSpPr>
        <p:spPr>
          <a:xfrm>
            <a:off x="1334069" y="3421647"/>
            <a:ext cx="1899804" cy="1821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vi-VN" sz="11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AT&amp;T acquired Time Warner</a:t>
            </a:r>
            <a:endParaRPr lang="en-V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3" name="object 22">
            <a:extLst>
              <a:ext uri="{FF2B5EF4-FFF2-40B4-BE49-F238E27FC236}">
                <a16:creationId xmlns:a16="http://schemas.microsoft.com/office/drawing/2014/main" id="{43A531A5-2AC8-E141-E3AC-DDA9CC1B1324}"/>
              </a:ext>
            </a:extLst>
          </p:cNvPr>
          <p:cNvSpPr txBox="1"/>
          <p:nvPr/>
        </p:nvSpPr>
        <p:spPr>
          <a:xfrm>
            <a:off x="1296235" y="4312277"/>
            <a:ext cx="192251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vi-VN" sz="11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AT&amp;T spin off WarnerMedia and merge with Discovery</a:t>
            </a:r>
            <a:endParaRPr lang="en-V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4" name="object 22">
            <a:extLst>
              <a:ext uri="{FF2B5EF4-FFF2-40B4-BE49-F238E27FC236}">
                <a16:creationId xmlns:a16="http://schemas.microsoft.com/office/drawing/2014/main" id="{E48247C3-7C70-DF99-7475-DC19965F16E3}"/>
              </a:ext>
            </a:extLst>
          </p:cNvPr>
          <p:cNvSpPr txBox="1"/>
          <p:nvPr/>
        </p:nvSpPr>
        <p:spPr>
          <a:xfrm>
            <a:off x="1308773" y="5337986"/>
            <a:ext cx="1922512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vi-VN" sz="11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WarnerMedia +  Discovery = </a:t>
            </a:r>
            <a:r>
              <a:rPr lang="vi-VN" sz="1100" b="1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Warner Bros. Discovery</a:t>
            </a:r>
            <a:endParaRPr lang="en-VN" sz="11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70F0FE2D-ACAB-77F4-C310-45DEA3596A42}"/>
              </a:ext>
            </a:extLst>
          </p:cNvPr>
          <p:cNvGrpSpPr/>
          <p:nvPr/>
        </p:nvGrpSpPr>
        <p:grpSpPr>
          <a:xfrm>
            <a:off x="6733313" y="3704774"/>
            <a:ext cx="4955852" cy="2741058"/>
            <a:chOff x="6733313" y="3704774"/>
            <a:chExt cx="4955852" cy="2741058"/>
          </a:xfrm>
        </p:grpSpPr>
        <p:pic>
          <p:nvPicPr>
            <p:cNvPr id="1032" name="Picture 1031">
              <a:extLst>
                <a:ext uri="{FF2B5EF4-FFF2-40B4-BE49-F238E27FC236}">
                  <a16:creationId xmlns:a16="http://schemas.microsoft.com/office/drawing/2014/main" id="{10826E5B-CCFF-B869-A413-1A21B0B0B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3313" y="3916327"/>
              <a:ext cx="4955852" cy="2529505"/>
            </a:xfrm>
            <a:prstGeom prst="rect">
              <a:avLst/>
            </a:prstGeom>
          </p:spPr>
        </p:pic>
        <p:sp>
          <p:nvSpPr>
            <p:cNvPr id="1027" name="object 34">
              <a:extLst>
                <a:ext uri="{FF2B5EF4-FFF2-40B4-BE49-F238E27FC236}">
                  <a16:creationId xmlns:a16="http://schemas.microsoft.com/office/drawing/2014/main" id="{FE399A24-70D0-25A6-2C89-541B3C470106}"/>
                </a:ext>
              </a:extLst>
            </p:cNvPr>
            <p:cNvSpPr txBox="1"/>
            <p:nvPr/>
          </p:nvSpPr>
          <p:spPr>
            <a:xfrm>
              <a:off x="7285492" y="3704774"/>
              <a:ext cx="3647399" cy="264175"/>
            </a:xfrm>
            <a:prstGeom prst="rect">
              <a:avLst/>
            </a:prstGeom>
            <a:solidFill>
              <a:srgbClr val="0B5394"/>
            </a:solidFill>
          </p:spPr>
          <p:txBody>
            <a:bodyPr vert="horz" wrap="square" lIns="0" tIns="78740" rIns="0" bIns="0" rtlCol="0">
              <a:spAutoFit/>
            </a:bodyPr>
            <a:lstStyle/>
            <a:p>
              <a:pPr marL="135255" algn="ctr">
                <a:lnSpc>
                  <a:spcPct val="100000"/>
                </a:lnSpc>
                <a:spcBef>
                  <a:spcPts val="620"/>
                </a:spcBef>
              </a:pPr>
              <a:r>
                <a:rPr lang="en-VN" sz="1200" b="1" kern="0" dirty="0"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Market share and IP Produce (1995-2025) </a:t>
              </a:r>
              <a:endParaRPr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Tahoma"/>
                <a:cs typeface="Tahoma"/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59462D57-236C-1F0D-C757-A4C49B4DD946}"/>
              </a:ext>
            </a:extLst>
          </p:cNvPr>
          <p:cNvGrpSpPr/>
          <p:nvPr/>
        </p:nvGrpSpPr>
        <p:grpSpPr>
          <a:xfrm>
            <a:off x="6631268" y="734040"/>
            <a:ext cx="4955848" cy="2861479"/>
            <a:chOff x="6733313" y="749622"/>
            <a:chExt cx="4955848" cy="2861479"/>
          </a:xfrm>
        </p:grpSpPr>
        <p:pic>
          <p:nvPicPr>
            <p:cNvPr id="1030" name="Picture 1029">
              <a:extLst>
                <a:ext uri="{FF2B5EF4-FFF2-40B4-BE49-F238E27FC236}">
                  <a16:creationId xmlns:a16="http://schemas.microsoft.com/office/drawing/2014/main" id="{FB92ED05-A884-AD98-4CDF-091298A8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3313" y="924574"/>
              <a:ext cx="4955848" cy="2686527"/>
            </a:xfrm>
            <a:prstGeom prst="rect">
              <a:avLst/>
            </a:prstGeom>
          </p:spPr>
        </p:pic>
        <p:sp>
          <p:nvSpPr>
            <p:cNvPr id="1034" name="object 34">
              <a:extLst>
                <a:ext uri="{FF2B5EF4-FFF2-40B4-BE49-F238E27FC236}">
                  <a16:creationId xmlns:a16="http://schemas.microsoft.com/office/drawing/2014/main" id="{35408C68-4A69-EBAC-42CB-498312F6404E}"/>
                </a:ext>
              </a:extLst>
            </p:cNvPr>
            <p:cNvSpPr txBox="1"/>
            <p:nvPr/>
          </p:nvSpPr>
          <p:spPr>
            <a:xfrm>
              <a:off x="8092907" y="749622"/>
              <a:ext cx="2723110" cy="264175"/>
            </a:xfrm>
            <a:prstGeom prst="rect">
              <a:avLst/>
            </a:prstGeom>
            <a:solidFill>
              <a:srgbClr val="0B5394"/>
            </a:solidFill>
          </p:spPr>
          <p:txBody>
            <a:bodyPr vert="horz" wrap="square" lIns="0" tIns="78740" rIns="0" bIns="0" rtlCol="0">
              <a:spAutoFit/>
            </a:bodyPr>
            <a:lstStyle/>
            <a:p>
              <a:pPr marL="135255">
                <a:lnSpc>
                  <a:spcPct val="100000"/>
                </a:lnSpc>
                <a:spcBef>
                  <a:spcPts val="620"/>
                </a:spcBef>
              </a:pPr>
              <a:r>
                <a:rPr lang="en-VN" sz="1200" b="1" kern="0" dirty="0"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</a:rPr>
                <a:t>Gross Profit and Ticket Sold (1995-2025) </a:t>
              </a:r>
              <a:endParaRPr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Tahoma"/>
                <a:cs typeface="Tahoma"/>
              </a:endParaRPr>
            </a:p>
          </p:txBody>
        </p:sp>
      </p:grp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E5AF1D02-2034-9D54-8775-4ABD9B911878}"/>
              </a:ext>
            </a:extLst>
          </p:cNvPr>
          <p:cNvSpPr/>
          <p:nvPr/>
        </p:nvSpPr>
        <p:spPr>
          <a:xfrm>
            <a:off x="10635916" y="3988665"/>
            <a:ext cx="613610" cy="2245208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51" name="object 34">
            <a:extLst>
              <a:ext uri="{FF2B5EF4-FFF2-40B4-BE49-F238E27FC236}">
                <a16:creationId xmlns:a16="http://schemas.microsoft.com/office/drawing/2014/main" id="{9B8FF786-E537-8329-CCDA-DFE4E288FDFC}"/>
              </a:ext>
            </a:extLst>
          </p:cNvPr>
          <p:cNvSpPr txBox="1"/>
          <p:nvPr/>
        </p:nvSpPr>
        <p:spPr>
          <a:xfrm>
            <a:off x="3501027" y="827355"/>
            <a:ext cx="2943738" cy="294950"/>
          </a:xfrm>
          <a:prstGeom prst="rect">
            <a:avLst/>
          </a:prstGeom>
          <a:solidFill>
            <a:srgbClr val="0B5394"/>
          </a:solidFill>
        </p:spPr>
        <p:txBody>
          <a:bodyPr vert="horz" wrap="square" lIns="0" tIns="7874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Strategic Move:</a:t>
            </a:r>
            <a:endParaRPr lang="en-VN" sz="14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25">
            <a:extLst>
              <a:ext uri="{FF2B5EF4-FFF2-40B4-BE49-F238E27FC236}">
                <a16:creationId xmlns:a16="http://schemas.microsoft.com/office/drawing/2014/main" id="{024BF3FB-18D1-A899-031C-BCC18BBAAB55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7" name="object 21">
            <a:extLst>
              <a:ext uri="{FF2B5EF4-FFF2-40B4-BE49-F238E27FC236}">
                <a16:creationId xmlns:a16="http://schemas.microsoft.com/office/drawing/2014/main" id="{C5F64EBD-4453-C79C-D6EE-10B2FBAB4E0A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bject 21">
            <a:extLst>
              <a:ext uri="{FF2B5EF4-FFF2-40B4-BE49-F238E27FC236}">
                <a16:creationId xmlns:a16="http://schemas.microsoft.com/office/drawing/2014/main" id="{2585D22A-CF39-8F13-AC76-EBBC558FD0BC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bject 21">
            <a:extLst>
              <a:ext uri="{FF2B5EF4-FFF2-40B4-BE49-F238E27FC236}">
                <a16:creationId xmlns:a16="http://schemas.microsoft.com/office/drawing/2014/main" id="{892CDD1C-1DFF-616F-4ECC-020CCD5FCDF5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0BBD4D-EE52-5586-22C5-B073AD332941}"/>
              </a:ext>
            </a:extLst>
          </p:cNvPr>
          <p:cNvCxnSpPr>
            <a:cxnSpLocks/>
          </p:cNvCxnSpPr>
          <p:nvPr/>
        </p:nvCxnSpPr>
        <p:spPr>
          <a:xfrm>
            <a:off x="-4581" y="6488347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E3C0F4-9776-34E6-85CA-1B8E8A4B65CF}"/>
              </a:ext>
            </a:extLst>
          </p:cNvPr>
          <p:cNvCxnSpPr/>
          <p:nvPr/>
        </p:nvCxnSpPr>
        <p:spPr>
          <a:xfrm>
            <a:off x="293360" y="6488347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bject 21">
            <a:extLst>
              <a:ext uri="{FF2B5EF4-FFF2-40B4-BE49-F238E27FC236}">
                <a16:creationId xmlns:a16="http://schemas.microsoft.com/office/drawing/2014/main" id="{D47F67F2-D0B1-5662-C16C-1FD69A3AEC51}"/>
              </a:ext>
            </a:extLst>
          </p:cNvPr>
          <p:cNvSpPr txBox="1"/>
          <p:nvPr/>
        </p:nvSpPr>
        <p:spPr>
          <a:xfrm>
            <a:off x="499349" y="660554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EXECUITVE</a:t>
            </a:r>
            <a:endParaRPr lang="vi-VN"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2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EEC68189-D819-4506-03ED-E1DF082C2DD0}"/>
              </a:ext>
            </a:extLst>
          </p:cNvPr>
          <p:cNvSpPr/>
          <p:nvPr/>
        </p:nvSpPr>
        <p:spPr>
          <a:xfrm>
            <a:off x="5609499" y="842686"/>
            <a:ext cx="5635640" cy="287988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  <a:alpha val="2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A2C7CF6-6EEE-A3AC-AD1B-1DD4EFDD1559}"/>
              </a:ext>
            </a:extLst>
          </p:cNvPr>
          <p:cNvGrpSpPr/>
          <p:nvPr/>
        </p:nvGrpSpPr>
        <p:grpSpPr>
          <a:xfrm>
            <a:off x="5632257" y="1083613"/>
            <a:ext cx="5814229" cy="2684163"/>
            <a:chOff x="5383484" y="1250515"/>
            <a:chExt cx="5814229" cy="268416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0DD9D6-5F08-6B24-D55E-ED5891EE53AD}"/>
                </a:ext>
              </a:extLst>
            </p:cNvPr>
            <p:cNvSpPr/>
            <p:nvPr/>
          </p:nvSpPr>
          <p:spPr>
            <a:xfrm>
              <a:off x="7320037" y="1698052"/>
              <a:ext cx="1721659" cy="1880940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graphicFrame>
          <p:nvGraphicFramePr>
            <p:cNvPr id="36" name="Chart 35">
              <a:extLst>
                <a:ext uri="{FF2B5EF4-FFF2-40B4-BE49-F238E27FC236}">
                  <a16:creationId xmlns:a16="http://schemas.microsoft.com/office/drawing/2014/main" id="{0AD3CE8E-8437-6140-A61D-A9068EB96EB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88367746"/>
                </p:ext>
              </p:extLst>
            </p:nvPr>
          </p:nvGraphicFramePr>
          <p:xfrm>
            <a:off x="5383484" y="1533267"/>
            <a:ext cx="4980671" cy="24014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3456A6B-79DE-8578-7374-C4C91D3BEEFA}"/>
                </a:ext>
              </a:extLst>
            </p:cNvPr>
            <p:cNvSpPr txBox="1"/>
            <p:nvPr/>
          </p:nvSpPr>
          <p:spPr>
            <a:xfrm>
              <a:off x="7895751" y="1250515"/>
              <a:ext cx="13532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51,3 %- </a:t>
              </a:r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cash engine.</a:t>
              </a:r>
              <a:endParaRPr lang="en-VN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A8ED28DA-84A3-FF54-39B6-77BFFD2FC7B7}"/>
                </a:ext>
              </a:extLst>
            </p:cNvPr>
            <p:cNvCxnSpPr/>
            <p:nvPr/>
          </p:nvCxnSpPr>
          <p:spPr>
            <a:xfrm rot="5400000" flipH="1" flipV="1">
              <a:off x="8360362" y="1629305"/>
              <a:ext cx="471121" cy="436098"/>
            </a:xfrm>
            <a:prstGeom prst="curvedConnector3">
              <a:avLst>
                <a:gd name="adj1" fmla="val 14057"/>
              </a:avLst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3B9FC90-FCFD-4D0D-1CB7-2784ADFDF00C}"/>
                </a:ext>
              </a:extLst>
            </p:cNvPr>
            <p:cNvSpPr txBox="1"/>
            <p:nvPr/>
          </p:nvSpPr>
          <p:spPr>
            <a:xfrm>
              <a:off x="10179327" y="2520701"/>
              <a:ext cx="101838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Racing in the Streaming War</a:t>
              </a:r>
              <a:endParaRPr lang="en-VN" sz="11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1" name="Curved Down Arrow 70">
            <a:extLst>
              <a:ext uri="{FF2B5EF4-FFF2-40B4-BE49-F238E27FC236}">
                <a16:creationId xmlns:a16="http://schemas.microsoft.com/office/drawing/2014/main" id="{7025AB20-AE63-BAE4-2DF9-B93EFB3A1F12}"/>
              </a:ext>
            </a:extLst>
          </p:cNvPr>
          <p:cNvSpPr/>
          <p:nvPr/>
        </p:nvSpPr>
        <p:spPr>
          <a:xfrm rot="462291">
            <a:off x="9577571" y="3456544"/>
            <a:ext cx="2099902" cy="735025"/>
          </a:xfrm>
          <a:prstGeom prst="curved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>
              <a:solidFill>
                <a:schemeClr val="tx1"/>
              </a:solidFill>
            </a:endParaRPr>
          </a:p>
        </p:txBody>
      </p:sp>
      <p:sp>
        <p:nvSpPr>
          <p:cNvPr id="51" name="object 34">
            <a:extLst>
              <a:ext uri="{FF2B5EF4-FFF2-40B4-BE49-F238E27FC236}">
                <a16:creationId xmlns:a16="http://schemas.microsoft.com/office/drawing/2014/main" id="{32943E50-8045-9BE4-0288-C425F9FAC6A8}"/>
              </a:ext>
            </a:extLst>
          </p:cNvPr>
          <p:cNvSpPr txBox="1"/>
          <p:nvPr/>
        </p:nvSpPr>
        <p:spPr>
          <a:xfrm>
            <a:off x="6214530" y="683791"/>
            <a:ext cx="4398398" cy="294950"/>
          </a:xfrm>
          <a:prstGeom prst="rect">
            <a:avLst/>
          </a:prstGeom>
          <a:solidFill>
            <a:srgbClr val="0B5394"/>
          </a:solidFill>
        </p:spPr>
        <p:txBody>
          <a:bodyPr vert="horz" wrap="square" lIns="0" tIns="7874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cs typeface="Calibri" panose="020F0502020204030204" pitchFamily="34" charset="0"/>
              </a:rPr>
              <a:t>Revenue by segments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15FAAF1-ADB2-91B0-DB88-E1FD36DC3055}"/>
              </a:ext>
            </a:extLst>
          </p:cNvPr>
          <p:cNvSpPr txBox="1"/>
          <p:nvPr/>
        </p:nvSpPr>
        <p:spPr>
          <a:xfrm>
            <a:off x="10743409" y="4309282"/>
            <a:ext cx="1406154" cy="6924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shade val="15000"/>
              </a:schemeClr>
            </a:solidFill>
            <a:prstDash val="sysDot"/>
          </a:ln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VN" sz="1300" dirty="0">
                <a:latin typeface="Trebuchet MS" panose="020B0703020202090204" pitchFamily="34" charset="0"/>
              </a:rPr>
              <a:t>Distribution</a:t>
            </a:r>
          </a:p>
          <a:p>
            <a:pPr marL="342900" indent="-342900">
              <a:buFont typeface="+mj-lt"/>
              <a:buAutoNum type="arabicPeriod"/>
            </a:pPr>
            <a:r>
              <a:rPr lang="en-VN" sz="1300" dirty="0">
                <a:latin typeface="Trebuchet MS" panose="020B0703020202090204" pitchFamily="34" charset="0"/>
              </a:rPr>
              <a:t>Advertising</a:t>
            </a:r>
          </a:p>
          <a:p>
            <a:pPr marL="342900" indent="-342900">
              <a:buFont typeface="+mj-lt"/>
              <a:buAutoNum type="arabicPeriod"/>
            </a:pPr>
            <a:r>
              <a:rPr lang="en-VN" sz="1300" dirty="0">
                <a:latin typeface="Trebuchet MS" panose="020B0703020202090204" pitchFamily="34" charset="0"/>
              </a:rPr>
              <a:t>Content</a:t>
            </a:r>
          </a:p>
        </p:txBody>
      </p:sp>
      <p:graphicFrame>
        <p:nvGraphicFramePr>
          <p:cNvPr id="68" name="Table 67">
            <a:extLst>
              <a:ext uri="{FF2B5EF4-FFF2-40B4-BE49-F238E27FC236}">
                <a16:creationId xmlns:a16="http://schemas.microsoft.com/office/drawing/2014/main" id="{77F5E650-8F8E-0927-F9A6-35592C94C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968850"/>
              </p:ext>
            </p:extLst>
          </p:nvPr>
        </p:nvGraphicFramePr>
        <p:xfrm>
          <a:off x="5632257" y="4075344"/>
          <a:ext cx="4795843" cy="2011680"/>
        </p:xfrm>
        <a:graphic>
          <a:graphicData uri="http://schemas.openxmlformats.org/drawingml/2006/table">
            <a:tbl>
              <a:tblPr/>
              <a:tblGrid>
                <a:gridCol w="1150938">
                  <a:extLst>
                    <a:ext uri="{9D8B030D-6E8A-4147-A177-3AD203B41FA5}">
                      <a16:colId xmlns:a16="http://schemas.microsoft.com/office/drawing/2014/main" val="2089980423"/>
                    </a:ext>
                  </a:extLst>
                </a:gridCol>
                <a:gridCol w="3644905">
                  <a:extLst>
                    <a:ext uri="{9D8B030D-6E8A-4147-A177-3AD203B41FA5}">
                      <a16:colId xmlns:a16="http://schemas.microsoft.com/office/drawing/2014/main" val="14566399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Segment</a:t>
                      </a:r>
                      <a:endParaRPr 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Monetization Models: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001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dirty="0"/>
                        <a:t>Networks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+mj-lt"/>
                        <a:buAutoNum type="arabicPeriod"/>
                      </a:pPr>
                      <a:r>
                        <a:rPr lang="en-US" sz="1200" b="0" dirty="0"/>
                        <a:t> Advertising (linear TV ads)  </a:t>
                      </a:r>
                    </a:p>
                    <a:p>
                      <a:pPr marL="285750" indent="-285750">
                        <a:buFont typeface="+mj-lt"/>
                        <a:buAutoNum type="arabicPeriod"/>
                      </a:pPr>
                      <a:r>
                        <a:rPr lang="en-US" sz="1200" b="0" dirty="0"/>
                        <a:t> Affiliate Fees from cable/satellite providers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209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dirty="0"/>
                        <a:t>Studios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+mj-lt"/>
                        <a:buAutoNum type="arabicPeriod"/>
                      </a:pPr>
                      <a:r>
                        <a:rPr lang="en-US" sz="1200" b="0" dirty="0"/>
                        <a:t>Box Office Sales (for theatrical releases)  </a:t>
                      </a:r>
                    </a:p>
                    <a:p>
                      <a:pPr marL="285750" indent="-285750">
                        <a:buFont typeface="+mj-lt"/>
                        <a:buAutoNum type="arabicPeriod"/>
                      </a:pPr>
                      <a:r>
                        <a:rPr lang="en-US" sz="1200" b="0" dirty="0"/>
                        <a:t>Licensing to platforms (e.g., Netflix) </a:t>
                      </a:r>
                    </a:p>
                    <a:p>
                      <a:pPr marL="285750" indent="-285750">
                        <a:buFont typeface="+mj-lt"/>
                        <a:buAutoNum type="arabicPeriod"/>
                      </a:pPr>
                      <a:r>
                        <a:rPr lang="en-US" sz="1200" b="0" dirty="0"/>
                        <a:t>TVOD/EST (pay-per-view or sell-through digital content)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1575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b="0" dirty="0"/>
                        <a:t>Streaming (DTC)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+mj-lt"/>
                        <a:buAutoNum type="arabicPeriod"/>
                      </a:pPr>
                      <a:r>
                        <a:rPr lang="en-US" sz="1200" b="0" dirty="0"/>
                        <a:t>SVOD (monthly/yearly subscriptions via Max)  </a:t>
                      </a:r>
                    </a:p>
                    <a:p>
                      <a:pPr marL="285750" indent="-285750">
                        <a:buFont typeface="+mj-lt"/>
                        <a:buAutoNum type="arabicPeriod"/>
                      </a:pPr>
                      <a:r>
                        <a:rPr lang="en-US" sz="1200" b="0" dirty="0"/>
                        <a:t>AVOD (ads on ad-supported plans) 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4948557"/>
                  </a:ext>
                </a:extLst>
              </a:tr>
            </a:tbl>
          </a:graphicData>
        </a:graphic>
      </p:graphicFrame>
      <p:sp>
        <p:nvSpPr>
          <p:cNvPr id="56" name="Rectangle 55">
            <a:extLst>
              <a:ext uri="{FF2B5EF4-FFF2-40B4-BE49-F238E27FC236}">
                <a16:creationId xmlns:a16="http://schemas.microsoft.com/office/drawing/2014/main" id="{859B6792-312C-3DE0-E2F3-6930D9DA54D3}"/>
              </a:ext>
            </a:extLst>
          </p:cNvPr>
          <p:cNvSpPr/>
          <p:nvPr/>
        </p:nvSpPr>
        <p:spPr>
          <a:xfrm>
            <a:off x="598352" y="833094"/>
            <a:ext cx="4249786" cy="287988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  <a:alpha val="43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094C6D0-29D8-96A7-8787-DE966BA77C83}"/>
              </a:ext>
            </a:extLst>
          </p:cNvPr>
          <p:cNvGrpSpPr/>
          <p:nvPr/>
        </p:nvGrpSpPr>
        <p:grpSpPr>
          <a:xfrm>
            <a:off x="598352" y="1165504"/>
            <a:ext cx="4160223" cy="656534"/>
            <a:chOff x="43051" y="668929"/>
            <a:chExt cx="4642278" cy="7944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2D1E470-8BD1-CE35-69D6-BEF4CD1F7613}"/>
                </a:ext>
              </a:extLst>
            </p:cNvPr>
            <p:cNvSpPr/>
            <p:nvPr/>
          </p:nvSpPr>
          <p:spPr>
            <a:xfrm>
              <a:off x="207265" y="727578"/>
              <a:ext cx="4467076" cy="6013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68CBF96-0E54-E27B-06E1-5917C207BA8C}"/>
                </a:ext>
              </a:extLst>
            </p:cNvPr>
            <p:cNvGrpSpPr/>
            <p:nvPr/>
          </p:nvGrpSpPr>
          <p:grpSpPr>
            <a:xfrm>
              <a:off x="43051" y="668929"/>
              <a:ext cx="4642278" cy="794406"/>
              <a:chOff x="43051" y="668929"/>
              <a:chExt cx="4642278" cy="794406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69EA5CA-680E-1BEA-02A5-F7314CB3B58F}"/>
                  </a:ext>
                </a:extLst>
              </p:cNvPr>
              <p:cNvSpPr txBox="1"/>
              <p:nvPr/>
            </p:nvSpPr>
            <p:spPr>
              <a:xfrm>
                <a:off x="973345" y="705038"/>
                <a:ext cx="3711984" cy="633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Studios</a:t>
                </a:r>
                <a:r>
                  <a:rPr lang="en-US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Film &amp; Television Production, Distribution, Consumer Products, Gaming. </a:t>
                </a:r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D264BD-5048-F736-5616-FE73CD3D42CE}"/>
                  </a:ext>
                </a:extLst>
              </p:cNvPr>
              <p:cNvSpPr/>
              <p:nvPr/>
            </p:nvSpPr>
            <p:spPr>
              <a:xfrm>
                <a:off x="43051" y="668929"/>
                <a:ext cx="874190" cy="794406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VN" dirty="0"/>
              </a:p>
            </p:txBody>
          </p:sp>
          <p:pic>
            <p:nvPicPr>
              <p:cNvPr id="15" name="Graphic 14" descr="Video camera with solid fill">
                <a:extLst>
                  <a:ext uri="{FF2B5EF4-FFF2-40B4-BE49-F238E27FC236}">
                    <a16:creationId xmlns:a16="http://schemas.microsoft.com/office/drawing/2014/main" id="{639CFB2A-2D8B-3F6D-F046-4FE56EA83C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9525" y="715979"/>
                <a:ext cx="624548" cy="624548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43138A-CE99-0CCF-F47E-3C46403C6D31}"/>
              </a:ext>
            </a:extLst>
          </p:cNvPr>
          <p:cNvGrpSpPr/>
          <p:nvPr/>
        </p:nvGrpSpPr>
        <p:grpSpPr>
          <a:xfrm>
            <a:off x="618046" y="2071509"/>
            <a:ext cx="4150374" cy="656534"/>
            <a:chOff x="60305" y="1662712"/>
            <a:chExt cx="4631288" cy="7944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33E80DB-05DD-5D46-6E23-74ACD6672D79}"/>
                </a:ext>
              </a:extLst>
            </p:cNvPr>
            <p:cNvSpPr/>
            <p:nvPr/>
          </p:nvSpPr>
          <p:spPr>
            <a:xfrm>
              <a:off x="224518" y="1721361"/>
              <a:ext cx="4467075" cy="6013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9DC1FB-2DB9-5AB0-FDDD-8362052DEDF5}"/>
                </a:ext>
              </a:extLst>
            </p:cNvPr>
            <p:cNvSpPr txBox="1"/>
            <p:nvPr/>
          </p:nvSpPr>
          <p:spPr>
            <a:xfrm>
              <a:off x="968621" y="1751849"/>
              <a:ext cx="3711984" cy="633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Networks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: Domestic &amp; International Television Networks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1A8D2D6-407C-2F1C-9B00-1213A1FCEC42}"/>
                </a:ext>
              </a:extLst>
            </p:cNvPr>
            <p:cNvSpPr/>
            <p:nvPr/>
          </p:nvSpPr>
          <p:spPr>
            <a:xfrm>
              <a:off x="60305" y="1662712"/>
              <a:ext cx="874190" cy="7944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pic>
          <p:nvPicPr>
            <p:cNvPr id="24" name="Graphic 23" descr="Server with solid fill">
              <a:extLst>
                <a:ext uri="{FF2B5EF4-FFF2-40B4-BE49-F238E27FC236}">
                  <a16:creationId xmlns:a16="http://schemas.microsoft.com/office/drawing/2014/main" id="{59BB8B6A-9451-FEB9-0D29-CF3BAE619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5208" y="1803629"/>
              <a:ext cx="567771" cy="567771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3C7446-FB14-5E34-6818-B0738ABC4605}"/>
              </a:ext>
            </a:extLst>
          </p:cNvPr>
          <p:cNvGrpSpPr/>
          <p:nvPr/>
        </p:nvGrpSpPr>
        <p:grpSpPr>
          <a:xfrm>
            <a:off x="608199" y="2979744"/>
            <a:ext cx="4239939" cy="656534"/>
            <a:chOff x="60305" y="1662712"/>
            <a:chExt cx="4731231" cy="794406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1792CA2-C8A2-7D67-0E2E-9556874E6A64}"/>
                </a:ext>
              </a:extLst>
            </p:cNvPr>
            <p:cNvSpPr/>
            <p:nvPr/>
          </p:nvSpPr>
          <p:spPr>
            <a:xfrm>
              <a:off x="224518" y="1721361"/>
              <a:ext cx="4467075" cy="6013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31577B6-F1BF-9A88-956A-3230AC99C23F}"/>
                </a:ext>
              </a:extLst>
            </p:cNvPr>
            <p:cNvSpPr txBox="1"/>
            <p:nvPr/>
          </p:nvSpPr>
          <p:spPr>
            <a:xfrm>
              <a:off x="1004094" y="1743397"/>
              <a:ext cx="3787442" cy="633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Direct-to-Consumer (DTC):</a:t>
              </a:r>
              <a:r>
                <a:rPr lang="en-US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Streaming &amp; Premium Services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EE94C40-2902-065E-605E-1283274A5831}"/>
                </a:ext>
              </a:extLst>
            </p:cNvPr>
            <p:cNvSpPr/>
            <p:nvPr/>
          </p:nvSpPr>
          <p:spPr>
            <a:xfrm>
              <a:off x="60305" y="1662712"/>
              <a:ext cx="874190" cy="794406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pic>
          <p:nvPicPr>
            <p:cNvPr id="41" name="Graphic 40" descr="Server with solid fill">
              <a:extLst>
                <a:ext uri="{FF2B5EF4-FFF2-40B4-BE49-F238E27FC236}">
                  <a16:creationId xmlns:a16="http://schemas.microsoft.com/office/drawing/2014/main" id="{60444C77-13C0-B244-2D83-3F9E2017A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5208" y="1803629"/>
              <a:ext cx="567771" cy="567771"/>
            </a:xfrm>
            <a:prstGeom prst="rect">
              <a:avLst/>
            </a:prstGeom>
          </p:spPr>
        </p:pic>
      </p:grpSp>
      <p:sp>
        <p:nvSpPr>
          <p:cNvPr id="11" name="Down Arrow 10">
            <a:extLst>
              <a:ext uri="{FF2B5EF4-FFF2-40B4-BE49-F238E27FC236}">
                <a16:creationId xmlns:a16="http://schemas.microsoft.com/office/drawing/2014/main" id="{117EA377-F279-69CB-73F1-405FBACCD4BB}"/>
              </a:ext>
            </a:extLst>
          </p:cNvPr>
          <p:cNvSpPr/>
          <p:nvPr/>
        </p:nvSpPr>
        <p:spPr>
          <a:xfrm>
            <a:off x="2151252" y="3761444"/>
            <a:ext cx="513891" cy="220966"/>
          </a:xfrm>
          <a:prstGeom prst="down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0" name="object 34">
            <a:extLst>
              <a:ext uri="{FF2B5EF4-FFF2-40B4-BE49-F238E27FC236}">
                <a16:creationId xmlns:a16="http://schemas.microsoft.com/office/drawing/2014/main" id="{224C985B-28A0-F7EF-51D6-A905B44B2D95}"/>
              </a:ext>
            </a:extLst>
          </p:cNvPr>
          <p:cNvSpPr txBox="1"/>
          <p:nvPr/>
        </p:nvSpPr>
        <p:spPr>
          <a:xfrm>
            <a:off x="1316470" y="736271"/>
            <a:ext cx="2943738" cy="294950"/>
          </a:xfrm>
          <a:prstGeom prst="rect">
            <a:avLst/>
          </a:prstGeom>
          <a:solidFill>
            <a:srgbClr val="0B5394"/>
          </a:solidFill>
        </p:spPr>
        <p:txBody>
          <a:bodyPr vert="horz" wrap="square" lIns="0" tIns="7874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cs typeface="Calibri" panose="020F0502020204030204" pitchFamily="34" charset="0"/>
              </a:rPr>
              <a:t>3 segments</a:t>
            </a:r>
            <a:endParaRPr lang="en-VN" sz="1400" b="1" dirty="0">
              <a:solidFill>
                <a:schemeClr val="tx2">
                  <a:lumMod val="60000"/>
                  <a:lumOff val="40000"/>
                </a:schemeClr>
              </a:solidFill>
              <a:latin typeface="Trebuchet MS" panose="020B0703020202090204" pitchFamily="34" charset="0"/>
              <a:cs typeface="Calibri" panose="020F0502020204030204" pitchFamily="34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96799C4-6772-925B-DBDA-A6E9D797CB65}"/>
              </a:ext>
            </a:extLst>
          </p:cNvPr>
          <p:cNvCxnSpPr>
            <a:cxnSpLocks/>
          </p:cNvCxnSpPr>
          <p:nvPr/>
        </p:nvCxnSpPr>
        <p:spPr>
          <a:xfrm>
            <a:off x="-4581" y="652230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2BC9B300-5D75-22AE-4096-F6504BD50F43}"/>
              </a:ext>
            </a:extLst>
          </p:cNvPr>
          <p:cNvSpPr txBox="1"/>
          <p:nvPr/>
        </p:nvSpPr>
        <p:spPr>
          <a:xfrm>
            <a:off x="119977" y="162613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kern="0" dirty="0">
                <a:solidFill>
                  <a:srgbClr val="374D81"/>
                </a:solidFill>
                <a:latin typeface="Calibri" panose="020F0502020204030204" pitchFamily="34" charset="0"/>
              </a:rPr>
              <a:t>WBD’s core</a:t>
            </a:r>
            <a:endParaRPr lang="en-VN" dirty="0"/>
          </a:p>
        </p:txBody>
      </p:sp>
      <p:pic>
        <p:nvPicPr>
          <p:cNvPr id="79" name="Picture 2">
            <a:extLst>
              <a:ext uri="{FF2B5EF4-FFF2-40B4-BE49-F238E27FC236}">
                <a16:creationId xmlns:a16="http://schemas.microsoft.com/office/drawing/2014/main" id="{E8818C34-1DD7-AB43-65FA-DD49F0DC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3F45A0-921D-A932-583A-A69D68389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4" t="20015" r="47356" b="16744"/>
          <a:stretch/>
        </p:blipFill>
        <p:spPr bwMode="auto">
          <a:xfrm>
            <a:off x="1064637" y="4059222"/>
            <a:ext cx="3404352" cy="2352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5">
            <a:extLst>
              <a:ext uri="{FF2B5EF4-FFF2-40B4-BE49-F238E27FC236}">
                <a16:creationId xmlns:a16="http://schemas.microsoft.com/office/drawing/2014/main" id="{8141B5FC-240B-D157-160F-4FA1731BF773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4" name="object 21">
            <a:extLst>
              <a:ext uri="{FF2B5EF4-FFF2-40B4-BE49-F238E27FC236}">
                <a16:creationId xmlns:a16="http://schemas.microsoft.com/office/drawing/2014/main" id="{5E07BF3B-9249-A6C8-4E1D-241B814C8C44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35DD2B5D-DE4D-6794-4B3B-DCD89CDEE8CF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21">
            <a:extLst>
              <a:ext uri="{FF2B5EF4-FFF2-40B4-BE49-F238E27FC236}">
                <a16:creationId xmlns:a16="http://schemas.microsoft.com/office/drawing/2014/main" id="{57B634F2-9A49-3524-D5F6-262631E5FEA9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2C36EF-2470-8BDC-C4CA-4739299AE7F2}"/>
              </a:ext>
            </a:extLst>
          </p:cNvPr>
          <p:cNvCxnSpPr>
            <a:cxnSpLocks/>
          </p:cNvCxnSpPr>
          <p:nvPr/>
        </p:nvCxnSpPr>
        <p:spPr>
          <a:xfrm>
            <a:off x="-4581" y="6488347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C27689-D1DA-F0CE-1BB5-156C011A6B66}"/>
              </a:ext>
            </a:extLst>
          </p:cNvPr>
          <p:cNvCxnSpPr/>
          <p:nvPr/>
        </p:nvCxnSpPr>
        <p:spPr>
          <a:xfrm>
            <a:off x="2024624" y="6488347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bject 21">
            <a:extLst>
              <a:ext uri="{FF2B5EF4-FFF2-40B4-BE49-F238E27FC236}">
                <a16:creationId xmlns:a16="http://schemas.microsoft.com/office/drawing/2014/main" id="{C2EAE833-071C-F2D0-C978-DBC065E0D5AF}"/>
              </a:ext>
            </a:extLst>
          </p:cNvPr>
          <p:cNvSpPr txBox="1"/>
          <p:nvPr/>
        </p:nvSpPr>
        <p:spPr>
          <a:xfrm>
            <a:off x="499349" y="660554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EXECUITVE</a:t>
            </a:r>
            <a:endParaRPr lang="vi-VN"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86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Top 15 Warner Bros Movies of All Time 1980 - 2021">
            <a:extLst>
              <a:ext uri="{FF2B5EF4-FFF2-40B4-BE49-F238E27FC236}">
                <a16:creationId xmlns:a16="http://schemas.microsoft.com/office/drawing/2014/main" id="{39B990B4-127A-1279-F71C-5A13F923B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02" y="900043"/>
            <a:ext cx="4110215" cy="2311995"/>
          </a:xfrm>
          <a:prstGeom prst="rect">
            <a:avLst/>
          </a:prstGeom>
          <a:noFill/>
          <a:ln w="15875">
            <a:solidFill>
              <a:schemeClr val="accent1">
                <a:lumMod val="75000"/>
                <a:alpha val="24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4">
            <a:extLst>
              <a:ext uri="{FF2B5EF4-FFF2-40B4-BE49-F238E27FC236}">
                <a16:creationId xmlns:a16="http://schemas.microsoft.com/office/drawing/2014/main" id="{F5091221-7FA0-7CEC-3F08-3582AB9269F7}"/>
              </a:ext>
            </a:extLst>
          </p:cNvPr>
          <p:cNvSpPr txBox="1"/>
          <p:nvPr/>
        </p:nvSpPr>
        <p:spPr>
          <a:xfrm>
            <a:off x="1177632" y="688121"/>
            <a:ext cx="2943738" cy="294950"/>
          </a:xfrm>
          <a:prstGeom prst="rect">
            <a:avLst/>
          </a:prstGeom>
          <a:solidFill>
            <a:srgbClr val="0B5394"/>
          </a:solidFill>
        </p:spPr>
        <p:txBody>
          <a:bodyPr vert="horz" wrap="square" lIns="0" tIns="7874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cs typeface="Calibri" panose="020F0502020204030204" pitchFamily="34" charset="0"/>
              </a:rPr>
              <a:t>Most Valuable IPs (2024)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4C8C867-4229-3432-EA51-D7248EAE0B6B}"/>
              </a:ext>
            </a:extLst>
          </p:cNvPr>
          <p:cNvCxnSpPr>
            <a:cxnSpLocks/>
          </p:cNvCxnSpPr>
          <p:nvPr/>
        </p:nvCxnSpPr>
        <p:spPr>
          <a:xfrm>
            <a:off x="0" y="624113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8D455B3-0CD4-604F-F07F-A618BED2037E}"/>
              </a:ext>
            </a:extLst>
          </p:cNvPr>
          <p:cNvSpPr txBox="1"/>
          <p:nvPr/>
        </p:nvSpPr>
        <p:spPr>
          <a:xfrm>
            <a:off x="119977" y="162613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kern="0" dirty="0">
                <a:solidFill>
                  <a:srgbClr val="374D81"/>
                </a:solidFill>
                <a:latin typeface="Calibri" panose="020F0502020204030204" pitchFamily="34" charset="0"/>
              </a:rPr>
              <a:t>WBD’s core</a:t>
            </a:r>
            <a:endParaRPr lang="en-VN" dirty="0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3E218A9B-BBB6-A8AA-7B0C-56B280374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B0C995-32B9-B24E-42A0-1C3863FD18D2}"/>
              </a:ext>
            </a:extLst>
          </p:cNvPr>
          <p:cNvSpPr/>
          <p:nvPr/>
        </p:nvSpPr>
        <p:spPr>
          <a:xfrm>
            <a:off x="4859400" y="905956"/>
            <a:ext cx="7208655" cy="225639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  <a:alpha val="4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188875-F329-B4A2-E28D-9DF5716C2618}"/>
              </a:ext>
            </a:extLst>
          </p:cNvPr>
          <p:cNvSpPr txBox="1"/>
          <p:nvPr/>
        </p:nvSpPr>
        <p:spPr>
          <a:xfrm>
            <a:off x="5464431" y="715401"/>
            <a:ext cx="6244355" cy="30777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Revenue by function</a:t>
            </a:r>
            <a:endParaRPr lang="en-VN" sz="1400" b="1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D54638D-46C2-689E-5ACF-D531ADA7376A}"/>
              </a:ext>
              <a:ext uri="{147F2762-F138-4A5C-976F-8EAC2B608ADB}">
                <a16:predDERef xmlns:a16="http://schemas.microsoft.com/office/drawing/2014/main" pred="{E91605C5-BB66-D143-8085-7568A35ED5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23012"/>
              </p:ext>
            </p:extLst>
          </p:nvPr>
        </p:nvGraphicFramePr>
        <p:xfrm>
          <a:off x="7596606" y="1230571"/>
          <a:ext cx="2381561" cy="1912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A93255B-798B-E2A1-F4D6-5EC09E315AFA}"/>
              </a:ext>
              <a:ext uri="{147F2762-F138-4A5C-976F-8EAC2B608ADB}">
                <a16:predDERef xmlns:a16="http://schemas.microsoft.com/office/drawing/2014/main" pred="{6C4EC96E-FEBA-234F-B03E-E92533B9F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3183529"/>
              </p:ext>
            </p:extLst>
          </p:nvPr>
        </p:nvGraphicFramePr>
        <p:xfrm>
          <a:off x="4962144" y="1250189"/>
          <a:ext cx="2531718" cy="1912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F138887D-B9D3-0EB5-4025-FFB8E58D7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1423" y="1296108"/>
            <a:ext cx="2036865" cy="1866237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5987C9A-1736-2D0F-2B64-BC9647C17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161608"/>
              </p:ext>
            </p:extLst>
          </p:nvPr>
        </p:nvGraphicFramePr>
        <p:xfrm>
          <a:off x="299223" y="3493880"/>
          <a:ext cx="11584391" cy="2673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3347">
                  <a:extLst>
                    <a:ext uri="{9D8B030D-6E8A-4147-A177-3AD203B41FA5}">
                      <a16:colId xmlns:a16="http://schemas.microsoft.com/office/drawing/2014/main" val="2167624821"/>
                    </a:ext>
                  </a:extLst>
                </a:gridCol>
                <a:gridCol w="2843347">
                  <a:extLst>
                    <a:ext uri="{9D8B030D-6E8A-4147-A177-3AD203B41FA5}">
                      <a16:colId xmlns:a16="http://schemas.microsoft.com/office/drawing/2014/main" val="3349757506"/>
                    </a:ext>
                  </a:extLst>
                </a:gridCol>
                <a:gridCol w="3054350">
                  <a:extLst>
                    <a:ext uri="{9D8B030D-6E8A-4147-A177-3AD203B41FA5}">
                      <a16:colId xmlns:a16="http://schemas.microsoft.com/office/drawing/2014/main" val="473127582"/>
                    </a:ext>
                  </a:extLst>
                </a:gridCol>
                <a:gridCol w="2843347">
                  <a:extLst>
                    <a:ext uri="{9D8B030D-6E8A-4147-A177-3AD203B41FA5}">
                      <a16:colId xmlns:a16="http://schemas.microsoft.com/office/drawing/2014/main" val="1720722838"/>
                    </a:ext>
                  </a:extLst>
                </a:gridCol>
              </a:tblGrid>
              <a:tr h="4139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VN" sz="1200" dirty="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rPr>
                        <a:t>Strength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VN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Weakness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VN" sz="1200" dirty="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rPr>
                        <a:t>Opportuinity</a:t>
                      </a: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VN" sz="1200" dirty="0">
                          <a:solidFill>
                            <a:schemeClr val="bg1"/>
                          </a:solidFill>
                          <a:latin typeface="Trebuchet MS" panose="020B0703020202090204" pitchFamily="34" charset="0"/>
                        </a:rPr>
                        <a:t>Thread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281008"/>
                  </a:ext>
                </a:extLst>
              </a:tr>
              <a:tr h="712948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World-Class IP Portfolio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Harry Potter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Game of Thrones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DC Universe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Friends</a:t>
                      </a:r>
                      <a:endParaRPr lang="en-US" sz="1200" b="0" i="1" dirty="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Studio scale: Warner Bros. Pictures =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one of the “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Big Five” 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studios in Hollywood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Brand Trust in News &amp; Non-Fiction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Closed Value Chain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Dependence on Linear TV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Still heavily reliant on declining segments like cable and broadcast</a:t>
                      </a: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Strategic Uncertainty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Post-merger integration of HBO Max &amp; Discovery+ into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Max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caused: Confusion around positioning (premium vs. lifestyle)</a:t>
                      </a: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V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Opportunity to expand via: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Games (e.g.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</a:rPr>
                        <a:t>Hogwarts Legacy success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Consumer products &amp; live events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Theme parks or licensed attractions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Mobile-first &amp; interactive content (AI, VR)</a:t>
                      </a: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V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AI-driven content creation 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Cord-Cutting Trend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: Accelerates decline in linear revenue (advertising + affiliate fees)</a:t>
                      </a:r>
                    </a:p>
                    <a:p>
                      <a:pPr marL="228600" indent="-228600">
                        <a:lnSpc>
                          <a:spcPct val="150000"/>
                        </a:lnSpc>
                        <a:buFont typeface="+mj-lt"/>
                        <a:buAutoNum type="arabicPeriod"/>
                      </a:pPr>
                      <a:endParaRPr lang="en-VN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142397"/>
                  </a:ext>
                </a:extLst>
              </a:tr>
            </a:tbl>
          </a:graphicData>
        </a:graphic>
      </p:graphicFrame>
      <p:sp>
        <p:nvSpPr>
          <p:cNvPr id="5" name="object 25">
            <a:extLst>
              <a:ext uri="{FF2B5EF4-FFF2-40B4-BE49-F238E27FC236}">
                <a16:creationId xmlns:a16="http://schemas.microsoft.com/office/drawing/2014/main" id="{BDD88F59-BD2F-5154-775E-F592F696174F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11" name="object 21">
            <a:extLst>
              <a:ext uri="{FF2B5EF4-FFF2-40B4-BE49-F238E27FC236}">
                <a16:creationId xmlns:a16="http://schemas.microsoft.com/office/drawing/2014/main" id="{600EFB15-37BF-DF81-8E37-014D6CFC339F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bject 21">
            <a:extLst>
              <a:ext uri="{FF2B5EF4-FFF2-40B4-BE49-F238E27FC236}">
                <a16:creationId xmlns:a16="http://schemas.microsoft.com/office/drawing/2014/main" id="{A89C5F78-C080-0F08-310D-91D0B462D88E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bject 21">
            <a:extLst>
              <a:ext uri="{FF2B5EF4-FFF2-40B4-BE49-F238E27FC236}">
                <a16:creationId xmlns:a16="http://schemas.microsoft.com/office/drawing/2014/main" id="{50A8794B-6978-1D50-770B-A26D4E22C11A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6B9784-B134-D246-92DC-5A7832CBE518}"/>
              </a:ext>
            </a:extLst>
          </p:cNvPr>
          <p:cNvCxnSpPr>
            <a:cxnSpLocks/>
          </p:cNvCxnSpPr>
          <p:nvPr/>
        </p:nvCxnSpPr>
        <p:spPr>
          <a:xfrm>
            <a:off x="-4581" y="6488347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D34B39-34F6-879A-8552-F732621E522F}"/>
              </a:ext>
            </a:extLst>
          </p:cNvPr>
          <p:cNvCxnSpPr/>
          <p:nvPr/>
        </p:nvCxnSpPr>
        <p:spPr>
          <a:xfrm>
            <a:off x="2024624" y="6488347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bject 21">
            <a:extLst>
              <a:ext uri="{FF2B5EF4-FFF2-40B4-BE49-F238E27FC236}">
                <a16:creationId xmlns:a16="http://schemas.microsoft.com/office/drawing/2014/main" id="{86C2D015-5F2B-5BAD-4497-D8CCC519A39F}"/>
              </a:ext>
            </a:extLst>
          </p:cNvPr>
          <p:cNvSpPr txBox="1"/>
          <p:nvPr/>
        </p:nvSpPr>
        <p:spPr>
          <a:xfrm>
            <a:off x="499349" y="660554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EXECUITVE</a:t>
            </a:r>
            <a:endParaRPr lang="vi-VN"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10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>
            <a:extLst>
              <a:ext uri="{FF2B5EF4-FFF2-40B4-BE49-F238E27FC236}">
                <a16:creationId xmlns:a16="http://schemas.microsoft.com/office/drawing/2014/main" id="{E8818C34-1DD7-AB43-65FA-DD49F0DC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BC9B300-5D75-22AE-4096-F6504BD50F43}"/>
              </a:ext>
            </a:extLst>
          </p:cNvPr>
          <p:cNvSpPr txBox="1"/>
          <p:nvPr/>
        </p:nvSpPr>
        <p:spPr>
          <a:xfrm>
            <a:off x="119977" y="162613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kern="0" dirty="0">
                <a:solidFill>
                  <a:srgbClr val="374D81"/>
                </a:solidFill>
                <a:latin typeface="Calibri" panose="020F0502020204030204" pitchFamily="34" charset="0"/>
              </a:rPr>
              <a:t>Peer Selection</a:t>
            </a:r>
            <a:endParaRPr lang="en-V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488F7AF-00A0-40BB-B311-4860913C9BD4}"/>
              </a:ext>
            </a:extLst>
          </p:cNvPr>
          <p:cNvCxnSpPr>
            <a:cxnSpLocks/>
          </p:cNvCxnSpPr>
          <p:nvPr/>
        </p:nvCxnSpPr>
        <p:spPr>
          <a:xfrm>
            <a:off x="0" y="531945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EBD1BAE-986C-4BA0-3AEA-929F7C55F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76" y="564420"/>
            <a:ext cx="11881951" cy="43489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A55B2E-D513-E474-7F5E-FFBD5552A4E1}"/>
              </a:ext>
            </a:extLst>
          </p:cNvPr>
          <p:cNvSpPr txBox="1"/>
          <p:nvPr/>
        </p:nvSpPr>
        <p:spPr>
          <a:xfrm>
            <a:off x="190073" y="5090885"/>
            <a:ext cx="6270260" cy="55399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sz="1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Advertising Video On Demand (AVOD): ads, free content.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sz="1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SVOD: pay a recurring fee (monthly/yearly) to access unlimited content, ad-free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vi-VN" sz="10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TVOD (Transactional Video On Demand): pay per title </a:t>
            </a:r>
            <a:endParaRPr lang="en-VN" sz="1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DC58BA-DF59-BD35-352D-F27D7C22C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73" y="5730065"/>
            <a:ext cx="2463800" cy="673100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95AD27B-10D9-CBB2-5B45-FB9DC7C9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37649"/>
              </p:ext>
            </p:extLst>
          </p:nvPr>
        </p:nvGraphicFramePr>
        <p:xfrm>
          <a:off x="7235700" y="5090885"/>
          <a:ext cx="3438673" cy="11666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825">
                  <a:extLst>
                    <a:ext uri="{9D8B030D-6E8A-4147-A177-3AD203B41FA5}">
                      <a16:colId xmlns:a16="http://schemas.microsoft.com/office/drawing/2014/main" val="624027926"/>
                    </a:ext>
                  </a:extLst>
                </a:gridCol>
                <a:gridCol w="3044848">
                  <a:extLst>
                    <a:ext uri="{9D8B030D-6E8A-4147-A177-3AD203B41FA5}">
                      <a16:colId xmlns:a16="http://schemas.microsoft.com/office/drawing/2014/main" val="182974520"/>
                    </a:ext>
                  </a:extLst>
                </a:gridCol>
              </a:tblGrid>
              <a:tr h="21440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Rank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Meaning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983"/>
                  </a:ext>
                </a:extLst>
              </a:tr>
              <a:tr h="173558">
                <a:tc>
                  <a:txBody>
                    <a:bodyPr/>
                    <a:lstStyle/>
                    <a:p>
                      <a:pPr algn="l" fontAlgn="t"/>
                      <a:r>
                        <a:rPr lang="en-V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V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Global, multi-billion-dollar franchises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218743"/>
                  </a:ext>
                </a:extLst>
              </a:tr>
              <a:tr h="178667">
                <a:tc>
                  <a:txBody>
                    <a:bodyPr/>
                    <a:lstStyle/>
                    <a:p>
                      <a:pPr algn="l" fontAlgn="t"/>
                      <a:r>
                        <a:rPr lang="en-VN" sz="10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VN" sz="10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Strong global franchises, but less diversified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699593"/>
                  </a:ext>
                </a:extLst>
              </a:tr>
              <a:tr h="169734">
                <a:tc>
                  <a:txBody>
                    <a:bodyPr/>
                    <a:lstStyle/>
                    <a:p>
                      <a:pPr algn="l" fontAlgn="t"/>
                      <a:r>
                        <a:rPr lang="en-VN" sz="10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VN" sz="10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Notable IPs, less globally iconic / fewer franchises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006224"/>
                  </a:ext>
                </a:extLst>
              </a:tr>
              <a:tr h="116980">
                <a:tc>
                  <a:txBody>
                    <a:bodyPr/>
                    <a:lstStyle/>
                    <a:p>
                      <a:pPr algn="l" fontAlgn="t"/>
                      <a:r>
                        <a:rPr lang="en-VN" sz="10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VN" sz="10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Regional or format-based IPs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796960"/>
                  </a:ext>
                </a:extLst>
              </a:tr>
              <a:tr h="277927">
                <a:tc>
                  <a:txBody>
                    <a:bodyPr/>
                    <a:lstStyle/>
                    <a:p>
                      <a:pPr algn="l" fontAlgn="t"/>
                      <a:r>
                        <a:rPr lang="en-VN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VN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No meaningful entertainment IPs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65215"/>
                  </a:ext>
                </a:extLst>
              </a:tr>
            </a:tbl>
          </a:graphicData>
        </a:graphic>
      </p:graphicFrame>
      <p:sp>
        <p:nvSpPr>
          <p:cNvPr id="3" name="object 25">
            <a:extLst>
              <a:ext uri="{FF2B5EF4-FFF2-40B4-BE49-F238E27FC236}">
                <a16:creationId xmlns:a16="http://schemas.microsoft.com/office/drawing/2014/main" id="{55994083-C97A-F05F-2D33-FED12CC64122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4" name="object 21">
            <a:extLst>
              <a:ext uri="{FF2B5EF4-FFF2-40B4-BE49-F238E27FC236}">
                <a16:creationId xmlns:a16="http://schemas.microsoft.com/office/drawing/2014/main" id="{18F22A3E-EB80-905A-CD4A-9DE1C05BFA96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21">
            <a:extLst>
              <a:ext uri="{FF2B5EF4-FFF2-40B4-BE49-F238E27FC236}">
                <a16:creationId xmlns:a16="http://schemas.microsoft.com/office/drawing/2014/main" id="{54D6BD47-2619-29F3-6699-B8F6F136C73F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21">
            <a:extLst>
              <a:ext uri="{FF2B5EF4-FFF2-40B4-BE49-F238E27FC236}">
                <a16:creationId xmlns:a16="http://schemas.microsoft.com/office/drawing/2014/main" id="{831B88B3-3F25-7DCA-64C1-970CE7C1DB5B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2BF40A-EFE0-3BCF-7BB8-21242F90A0EF}"/>
              </a:ext>
            </a:extLst>
          </p:cNvPr>
          <p:cNvCxnSpPr>
            <a:cxnSpLocks/>
          </p:cNvCxnSpPr>
          <p:nvPr/>
        </p:nvCxnSpPr>
        <p:spPr>
          <a:xfrm>
            <a:off x="-4581" y="6488347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7B086E-863A-BC89-C14E-CB49E82C4A0C}"/>
              </a:ext>
            </a:extLst>
          </p:cNvPr>
          <p:cNvCxnSpPr/>
          <p:nvPr/>
        </p:nvCxnSpPr>
        <p:spPr>
          <a:xfrm>
            <a:off x="2024624" y="6488347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bject 21">
            <a:extLst>
              <a:ext uri="{FF2B5EF4-FFF2-40B4-BE49-F238E27FC236}">
                <a16:creationId xmlns:a16="http://schemas.microsoft.com/office/drawing/2014/main" id="{F1E00953-10B4-8F46-10F3-04BFBDF36B85}"/>
              </a:ext>
            </a:extLst>
          </p:cNvPr>
          <p:cNvSpPr txBox="1"/>
          <p:nvPr/>
        </p:nvSpPr>
        <p:spPr>
          <a:xfrm>
            <a:off x="499349" y="660554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EXECUITVE</a:t>
            </a:r>
            <a:endParaRPr lang="vi-VN"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927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B99554C-9239-3A18-E7B1-338AFF7C0B56}"/>
              </a:ext>
            </a:extLst>
          </p:cNvPr>
          <p:cNvSpPr/>
          <p:nvPr/>
        </p:nvSpPr>
        <p:spPr>
          <a:xfrm>
            <a:off x="7897873" y="0"/>
            <a:ext cx="4242125" cy="6858000"/>
          </a:xfrm>
          <a:prstGeom prst="rect">
            <a:avLst/>
          </a:prstGeom>
          <a:solidFill>
            <a:schemeClr val="bg1"/>
          </a:solidFill>
          <a:ln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116EB-94AB-5756-2664-6C49A82F58E3}"/>
              </a:ext>
            </a:extLst>
          </p:cNvPr>
          <p:cNvSpPr txBox="1"/>
          <p:nvPr/>
        </p:nvSpPr>
        <p:spPr>
          <a:xfrm>
            <a:off x="65819" y="525424"/>
            <a:ext cx="7587773" cy="29238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1300" i="1" dirty="0">
                <a:latin typeface="Trebuchet MS" panose="020B0703020202090204" pitchFamily="34" charset="0"/>
              </a:rPr>
              <a:t>With Peer Score = Segment * 40% + Global presence*10% + Revenue Model*20%+ IP ranking*30%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62AAC47-7F9D-3D3E-53D0-162F4ABFA139}"/>
              </a:ext>
            </a:extLst>
          </p:cNvPr>
          <p:cNvGrpSpPr/>
          <p:nvPr/>
        </p:nvGrpSpPr>
        <p:grpSpPr>
          <a:xfrm>
            <a:off x="7893493" y="90959"/>
            <a:ext cx="4801808" cy="6674442"/>
            <a:chOff x="7893493" y="90959"/>
            <a:chExt cx="4801808" cy="66744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8F2C8A-8D7C-D361-1AD0-CE9823C4C27C}"/>
                </a:ext>
              </a:extLst>
            </p:cNvPr>
            <p:cNvSpPr txBox="1"/>
            <p:nvPr/>
          </p:nvSpPr>
          <p:spPr>
            <a:xfrm>
              <a:off x="7897868" y="5749738"/>
              <a:ext cx="42421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ü"/>
              </a:pPr>
              <a:r>
                <a:rPr lang="en-US" sz="1200" dirty="0"/>
                <a:t>Similar structure: active in streaming, networks, and studios.</a:t>
              </a:r>
            </a:p>
            <a:p>
              <a:pPr marL="285750" indent="-285750"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ü"/>
              </a:pPr>
              <a:r>
                <a:rPr lang="en-US" sz="1200" dirty="0"/>
                <a:t>Stronger IP (e.g., Marvel), integrated theme parks, and better financial health.</a:t>
              </a:r>
            </a:p>
            <a:p>
              <a:pPr marL="285750" indent="-285750">
                <a:buClr>
                  <a:schemeClr val="accent3">
                    <a:lumMod val="50000"/>
                  </a:schemeClr>
                </a:buClr>
                <a:buFont typeface="Wingdings" pitchFamily="2" charset="2"/>
                <a:buChar char="ü"/>
              </a:pPr>
              <a:r>
                <a:rPr lang="en-US" sz="1200" dirty="0"/>
                <a:t>Higher financial health  </a:t>
              </a:r>
              <a:endParaRPr lang="en-VN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C0DB82-B190-C8AD-046B-73FB0CAD6A55}"/>
                </a:ext>
              </a:extLst>
            </p:cNvPr>
            <p:cNvSpPr txBox="1"/>
            <p:nvPr/>
          </p:nvSpPr>
          <p:spPr>
            <a:xfrm>
              <a:off x="7893493" y="629566"/>
              <a:ext cx="42421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itchFamily="2" charset="2"/>
                <a:buChar char="ü"/>
              </a:pPr>
              <a:r>
                <a:rPr lang="en-US" sz="1200" dirty="0"/>
                <a:t>Creating a streaming war with the largest subscriber base.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200" dirty="0"/>
                <a:t>Digital-native with a focus on original global IP.</a:t>
              </a:r>
            </a:p>
            <a:p>
              <a:pPr marL="285750" indent="-285750">
                <a:buFont typeface="System Font Regular"/>
                <a:buChar char="❌"/>
              </a:pPr>
              <a:r>
                <a:rPr lang="en-US" sz="1200" dirty="0"/>
                <a:t>But doesn’t cross all segments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A0D39D3-78B8-498B-57D8-3C7C78DE1749}"/>
                </a:ext>
              </a:extLst>
            </p:cNvPr>
            <p:cNvSpPr txBox="1"/>
            <p:nvPr/>
          </p:nvSpPr>
          <p:spPr>
            <a:xfrm>
              <a:off x="7897868" y="1819517"/>
              <a:ext cx="47974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200" dirty="0"/>
                <a:t>Strong in scripted content (e.g., Star Trek, CBS).</a:t>
              </a:r>
            </a:p>
            <a:p>
              <a:pPr marL="285750" indent="-285750">
                <a:buFont typeface="System Font Regular"/>
                <a:buChar char="❌"/>
              </a:pPr>
              <a:r>
                <a:rPr lang="en-US" sz="1200" dirty="0"/>
                <a:t>Lowest content output among peers.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58DE506-F24A-EF58-AB1D-7D6D0ADA5903}"/>
                </a:ext>
              </a:extLst>
            </p:cNvPr>
            <p:cNvSpPr txBox="1"/>
            <p:nvPr/>
          </p:nvSpPr>
          <p:spPr>
            <a:xfrm>
              <a:off x="7893493" y="2824558"/>
              <a:ext cx="42465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200" dirty="0"/>
                <a:t>Competes across all segments like WBD.</a:t>
              </a:r>
            </a:p>
            <a:p>
              <a:pPr marL="285750" indent="-285750">
                <a:buFont typeface="System Font Regular"/>
                <a:buChar char="❌"/>
              </a:pPr>
              <a:r>
                <a:rPr lang="en-US" sz="1200" dirty="0"/>
                <a:t>NBCU belongs to Comcast, whose core business is internet pipes, not media &amp; entertainment.</a:t>
              </a:r>
            </a:p>
            <a:p>
              <a:r>
                <a:rPr lang="en-US" sz="1200" dirty="0"/>
                <a:t>=&gt; Hard to compare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CFE97F-B259-C5A7-2D4C-2B460FB7E9F9}"/>
                </a:ext>
              </a:extLst>
            </p:cNvPr>
            <p:cNvSpPr txBox="1"/>
            <p:nvPr/>
          </p:nvSpPr>
          <p:spPr>
            <a:xfrm>
              <a:off x="7893493" y="4133731"/>
              <a:ext cx="40066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itchFamily="2" charset="2"/>
                <a:buChar char="ü"/>
              </a:pPr>
              <a:r>
                <a:rPr lang="en-US" sz="1200" dirty="0"/>
                <a:t>Avoids streaming, focuses on news and live sports.</a:t>
              </a:r>
            </a:p>
            <a:p>
              <a:r>
                <a:rPr lang="en-US" sz="1200" dirty="0"/>
                <a:t>=&gt;  Content enrichment &amp; user retention strategy </a:t>
              </a:r>
            </a:p>
            <a:p>
              <a:pPr marL="285750" indent="-285750">
                <a:buFont typeface="Wingdings" pitchFamily="2" charset="2"/>
                <a:buChar char="ü"/>
              </a:pPr>
              <a:r>
                <a:rPr lang="en-US" sz="1200" dirty="0"/>
                <a:t>Profitable through a traditional, ad-supported model.</a:t>
              </a:r>
            </a:p>
            <a:p>
              <a:r>
                <a:rPr lang="en-US" sz="1200" dirty="0"/>
                <a:t>=&gt;  Proof that out of streaming war is still alive</a:t>
              </a:r>
            </a:p>
            <a:p>
              <a:pPr marL="285750" indent="-285750">
                <a:buFont typeface="System Font Regular"/>
                <a:buChar char="❌"/>
              </a:pPr>
              <a:r>
                <a:rPr lang="en-US" sz="1200" dirty="0"/>
                <a:t>Doesn’t have the same revenue model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01AF8A9-28E6-5DA2-03C3-AC0A68F82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2396" y="5277089"/>
              <a:ext cx="1014187" cy="557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>
              <a:extLst>
                <a:ext uri="{FF2B5EF4-FFF2-40B4-BE49-F238E27FC236}">
                  <a16:creationId xmlns:a16="http://schemas.microsoft.com/office/drawing/2014/main" id="{C9FF8216-31D4-4BCA-0A8B-6AD9F94F56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154" r="9180" b="37425"/>
            <a:stretch/>
          </p:blipFill>
          <p:spPr bwMode="auto">
            <a:xfrm>
              <a:off x="9372268" y="90959"/>
              <a:ext cx="1049054" cy="490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7B7B262-7E4A-AB6E-15BA-70CD2330D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1304" y="1426517"/>
              <a:ext cx="1312370" cy="355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>
              <a:extLst>
                <a:ext uri="{FF2B5EF4-FFF2-40B4-BE49-F238E27FC236}">
                  <a16:creationId xmlns:a16="http://schemas.microsoft.com/office/drawing/2014/main" id="{9DBC6167-1C77-64BB-9C07-E121B1698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8572" y="2305455"/>
              <a:ext cx="1307525" cy="485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DBAB2E13-7284-2018-4BFE-D39652A60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2106" y="3630921"/>
              <a:ext cx="1254236" cy="527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EBAA356-91B3-75B1-C0AA-F372E1964695}"/>
              </a:ext>
            </a:extLst>
          </p:cNvPr>
          <p:cNvSpPr>
            <a:spLocks/>
          </p:cNvSpPr>
          <p:nvPr/>
        </p:nvSpPr>
        <p:spPr>
          <a:xfrm>
            <a:off x="7772914" y="0"/>
            <a:ext cx="4419086" cy="6858000"/>
          </a:xfrm>
          <a:prstGeom prst="rect">
            <a:avLst/>
          </a:prstGeom>
          <a:solidFill>
            <a:schemeClr val="accent1">
              <a:lumMod val="75000"/>
              <a:alpha val="629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2455FDAE-FCB2-9CA4-8C79-485FC60C71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62608"/>
              </p:ext>
            </p:extLst>
          </p:nvPr>
        </p:nvGraphicFramePr>
        <p:xfrm>
          <a:off x="-6821569" y="-3228114"/>
          <a:ext cx="29337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33700">
                  <a:extLst>
                    <a:ext uri="{9D8B030D-6E8A-4147-A177-3AD203B41FA5}">
                      <a16:colId xmlns:a16="http://schemas.microsoft.com/office/drawing/2014/main" val="551260525"/>
                    </a:ext>
                  </a:extLst>
                </a:gridCol>
              </a:tblGrid>
              <a:tr h="1333500">
                <a:tc>
                  <a:txBody>
                    <a:bodyPr/>
                    <a:lstStyle/>
                    <a:p>
                      <a:pPr algn="l" fontAlgn="b"/>
                      <a:r>
                        <a:rPr lang="en-VN" sz="2000" u="none" strike="noStrike" dirty="0">
                          <a:effectLst/>
                        </a:rPr>
                        <a:t> </a:t>
                      </a:r>
                      <a:endParaRPr lang="en-VN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17925315"/>
                  </a:ext>
                </a:extLst>
              </a:tr>
            </a:tbl>
          </a:graphicData>
        </a:graphic>
      </p:graphicFrame>
      <p:sp>
        <p:nvSpPr>
          <p:cNvPr id="63" name="AutoShape 20" descr="Acquisition of NBC Universal by Comcast - Wikipedia">
            <a:extLst>
              <a:ext uri="{FF2B5EF4-FFF2-40B4-BE49-F238E27FC236}">
                <a16:creationId xmlns:a16="http://schemas.microsoft.com/office/drawing/2014/main" id="{A24201ED-631A-DB25-E319-CC148A79D1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3625" y="101530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4" name="AutoShape 21" descr="Acquisition of NBC Universal by Comcast - Wikipedia">
            <a:extLst>
              <a:ext uri="{FF2B5EF4-FFF2-40B4-BE49-F238E27FC236}">
                <a16:creationId xmlns:a16="http://schemas.microsoft.com/office/drawing/2014/main" id="{157A028A-B52B-49A6-F2F2-B9684F46BD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03625" y="1015303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66C13932-5CC9-D4C5-7DEE-3F30078F84B8}"/>
              </a:ext>
            </a:extLst>
          </p:cNvPr>
          <p:cNvSpPr/>
          <p:nvPr/>
        </p:nvSpPr>
        <p:spPr>
          <a:xfrm>
            <a:off x="3603625" y="1180698"/>
            <a:ext cx="688474" cy="245819"/>
          </a:xfrm>
          <a:prstGeom prst="downArrow">
            <a:avLst/>
          </a:prstGeom>
          <a:solidFill>
            <a:schemeClr val="accent1">
              <a:alpha val="8898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EAEA6DE-58AF-0F68-7F49-9679863BD0A4}"/>
              </a:ext>
            </a:extLst>
          </p:cNvPr>
          <p:cNvGrpSpPr/>
          <p:nvPr/>
        </p:nvGrpSpPr>
        <p:grpSpPr>
          <a:xfrm>
            <a:off x="185141" y="2020330"/>
            <a:ext cx="7446567" cy="4469714"/>
            <a:chOff x="185141" y="2020330"/>
            <a:chExt cx="7446567" cy="4469714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AD0C9C0-3FA3-D556-6B44-466406F684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77" b="5101"/>
            <a:stretch/>
          </p:blipFill>
          <p:spPr>
            <a:xfrm>
              <a:off x="185141" y="2020330"/>
              <a:ext cx="7446567" cy="4047961"/>
            </a:xfrm>
            <a:prstGeom prst="rect">
              <a:avLst/>
            </a:prstGeom>
            <a:ln>
              <a:noFill/>
            </a:ln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A26297C-EA83-B308-C368-6A8FDE7F6BE9}"/>
                </a:ext>
              </a:extLst>
            </p:cNvPr>
            <p:cNvSpPr txBox="1"/>
            <p:nvPr/>
          </p:nvSpPr>
          <p:spPr>
            <a:xfrm>
              <a:off x="3725506" y="6228434"/>
              <a:ext cx="83067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VN" sz="1100" dirty="0"/>
                <a:t>Peer score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D0D8F8B3-2365-EE27-A750-685F89A50C4C}"/>
              </a:ext>
            </a:extLst>
          </p:cNvPr>
          <p:cNvSpPr/>
          <p:nvPr/>
        </p:nvSpPr>
        <p:spPr>
          <a:xfrm>
            <a:off x="185141" y="2020330"/>
            <a:ext cx="7485659" cy="44697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object 34">
            <a:extLst>
              <a:ext uri="{FF2B5EF4-FFF2-40B4-BE49-F238E27FC236}">
                <a16:creationId xmlns:a16="http://schemas.microsoft.com/office/drawing/2014/main" id="{3ADE69E8-3A84-6690-098B-782D38EB9AFD}"/>
              </a:ext>
            </a:extLst>
          </p:cNvPr>
          <p:cNvSpPr txBox="1"/>
          <p:nvPr/>
        </p:nvSpPr>
        <p:spPr>
          <a:xfrm>
            <a:off x="2387836" y="1819517"/>
            <a:ext cx="2943738" cy="294950"/>
          </a:xfrm>
          <a:prstGeom prst="rect">
            <a:avLst/>
          </a:prstGeom>
          <a:solidFill>
            <a:srgbClr val="0B5394"/>
          </a:solidFill>
        </p:spPr>
        <p:txBody>
          <a:bodyPr vert="horz" wrap="square" lIns="0" tIns="7874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rebuchet MS" panose="020B0703020202090204" pitchFamily="34" charset="0"/>
                <a:cs typeface="Calibri" panose="020F0502020204030204" pitchFamily="34" charset="0"/>
              </a:rPr>
              <a:t>Peer Selection Matrix</a:t>
            </a:r>
          </a:p>
        </p:txBody>
      </p:sp>
    </p:spTree>
    <p:extLst>
      <p:ext uri="{BB962C8B-B14F-4D97-AF65-F5344CB8AC3E}">
        <p14:creationId xmlns:p14="http://schemas.microsoft.com/office/powerpoint/2010/main" val="282266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6746E6F-F5B6-4D35-C368-54E14F71AEEC}"/>
              </a:ext>
            </a:extLst>
          </p:cNvPr>
          <p:cNvSpPr txBox="1"/>
          <p:nvPr/>
        </p:nvSpPr>
        <p:spPr>
          <a:xfrm>
            <a:off x="4448065" y="691419"/>
            <a:ext cx="4155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600" i="1" dirty="0">
                <a:latin typeface="Trebuchet MS" panose="020B0703020202090204" pitchFamily="34" charset="0"/>
              </a:rPr>
              <a:t>“WBD is burning in </a:t>
            </a:r>
            <a:r>
              <a:rPr lang="en-US" sz="1600" i="1" dirty="0">
                <a:latin typeface="Trebuchet MS" panose="020B0703020202090204" pitchFamily="34" charset="0"/>
              </a:rPr>
              <a:t>debt! ”</a:t>
            </a:r>
            <a:r>
              <a:rPr lang="en-VN" sz="1600" i="1" dirty="0">
                <a:latin typeface="Trebuchet MS" panose="020B0703020202090204" pitchFamily="34" charset="0"/>
              </a:rPr>
              <a:t>- Yahoo Finance 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076D4E-25AA-9966-0062-0F131EC93DDF}"/>
              </a:ext>
            </a:extLst>
          </p:cNvPr>
          <p:cNvGrpSpPr/>
          <p:nvPr/>
        </p:nvGrpSpPr>
        <p:grpSpPr>
          <a:xfrm>
            <a:off x="-4581" y="1121140"/>
            <a:ext cx="11952046" cy="2716671"/>
            <a:chOff x="68713" y="1575409"/>
            <a:chExt cx="11952046" cy="271667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87102F-72EB-2E99-12D7-811A0F383F40}"/>
                </a:ext>
              </a:extLst>
            </p:cNvPr>
            <p:cNvSpPr/>
            <p:nvPr/>
          </p:nvSpPr>
          <p:spPr>
            <a:xfrm>
              <a:off x="68713" y="1605223"/>
              <a:ext cx="11952046" cy="268685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accent1">
                  <a:shade val="15000"/>
                  <a:alpha val="3697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C47AE0-1796-8107-C5DA-AE6F02714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421" y="1651398"/>
              <a:ext cx="4363076" cy="262428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2010F3-B03E-0797-52FB-C90A0A304886}"/>
                </a:ext>
              </a:extLst>
            </p:cNvPr>
            <p:cNvSpPr txBox="1"/>
            <p:nvPr/>
          </p:nvSpPr>
          <p:spPr>
            <a:xfrm>
              <a:off x="196280" y="2220259"/>
              <a:ext cx="2051126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rebuchet MS" panose="020B0703020202090204" pitchFamily="34" charset="0"/>
                </a:rPr>
                <a:t>1. WBD took on the debt burden after the 2022 merger</a:t>
              </a:r>
            </a:p>
            <a:p>
              <a:r>
                <a:rPr lang="en-US" sz="1200" dirty="0">
                  <a:latin typeface="Trebuchet MS" panose="020B0703020202090204" pitchFamily="34" charset="0"/>
                </a:rPr>
                <a:t>=&gt; A 300% increase in total debt compared to 2022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1A157C-4FC2-6348-1AA5-CB1771EE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6275" y="1835649"/>
              <a:ext cx="3842407" cy="1999186"/>
            </a:xfrm>
            <a:prstGeom prst="rect">
              <a:avLst/>
            </a:prstGeom>
          </p:spPr>
        </p:pic>
        <p:sp>
          <p:nvSpPr>
            <p:cNvPr id="15" name="Plus 14">
              <a:extLst>
                <a:ext uri="{FF2B5EF4-FFF2-40B4-BE49-F238E27FC236}">
                  <a16:creationId xmlns:a16="http://schemas.microsoft.com/office/drawing/2014/main" id="{7971585D-AA55-2223-9E3B-0AB35800B143}"/>
                </a:ext>
              </a:extLst>
            </p:cNvPr>
            <p:cNvSpPr/>
            <p:nvPr/>
          </p:nvSpPr>
          <p:spPr>
            <a:xfrm>
              <a:off x="2429041" y="2475543"/>
              <a:ext cx="503478" cy="505093"/>
            </a:xfrm>
            <a:prstGeom prst="mathPlus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6" name="Equal 15">
              <a:extLst>
                <a:ext uri="{FF2B5EF4-FFF2-40B4-BE49-F238E27FC236}">
                  <a16:creationId xmlns:a16="http://schemas.microsoft.com/office/drawing/2014/main" id="{8A17A635-2F05-34B3-E075-1BFCE958CAE2}"/>
                </a:ext>
              </a:extLst>
            </p:cNvPr>
            <p:cNvSpPr/>
            <p:nvPr/>
          </p:nvSpPr>
          <p:spPr>
            <a:xfrm>
              <a:off x="6900597" y="2468920"/>
              <a:ext cx="619093" cy="494622"/>
            </a:xfrm>
            <a:prstGeom prst="mathEqual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964EC6-3920-8349-AC1A-3D50670251EC}"/>
                </a:ext>
              </a:extLst>
            </p:cNvPr>
            <p:cNvSpPr txBox="1"/>
            <p:nvPr/>
          </p:nvSpPr>
          <p:spPr>
            <a:xfrm>
              <a:off x="4044405" y="1575409"/>
              <a:ext cx="20511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Trebuchet MS" panose="020B0703020202090204" pitchFamily="34" charset="0"/>
                </a:rPr>
                <a:t>Post-merger investment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E23416-43D2-E43E-8749-C861C5B10C26}"/>
                </a:ext>
              </a:extLst>
            </p:cNvPr>
            <p:cNvSpPr txBox="1"/>
            <p:nvPr/>
          </p:nvSpPr>
          <p:spPr>
            <a:xfrm>
              <a:off x="68713" y="1601738"/>
              <a:ext cx="20511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>
                  <a:latin typeface="Trebuchet MS" panose="020B0703020202090204" pitchFamily="34" charset="0"/>
                </a:rPr>
                <a:t>Merger deal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AAB5D2E-477E-EE1F-5262-E5553348B0A5}"/>
                </a:ext>
              </a:extLst>
            </p:cNvPr>
            <p:cNvSpPr txBox="1"/>
            <p:nvPr/>
          </p:nvSpPr>
          <p:spPr>
            <a:xfrm>
              <a:off x="7787868" y="1654560"/>
              <a:ext cx="205112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latin typeface="Trebuchet MS" panose="020B0703020202090204" pitchFamily="34" charset="0"/>
                </a:rPr>
                <a:t>Debt Structure</a:t>
              </a:r>
            </a:p>
          </p:txBody>
        </p:sp>
      </p:grpSp>
      <p:pic>
        <p:nvPicPr>
          <p:cNvPr id="79" name="Picture 2">
            <a:extLst>
              <a:ext uri="{FF2B5EF4-FFF2-40B4-BE49-F238E27FC236}">
                <a16:creationId xmlns:a16="http://schemas.microsoft.com/office/drawing/2014/main" id="{E8818C34-1DD7-AB43-65FA-DD49F0DC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BC9B300-5D75-22AE-4096-F6504BD50F43}"/>
              </a:ext>
            </a:extLst>
          </p:cNvPr>
          <p:cNvSpPr txBox="1"/>
          <p:nvPr/>
        </p:nvSpPr>
        <p:spPr>
          <a:xfrm>
            <a:off x="119977" y="162613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kern="0" dirty="0">
                <a:solidFill>
                  <a:srgbClr val="374D81"/>
                </a:solidFill>
                <a:latin typeface="Calibri" panose="020F0502020204030204" pitchFamily="34" charset="0"/>
              </a:rPr>
              <a:t>WBD’s Market Perception</a:t>
            </a:r>
            <a:endParaRPr lang="en-VN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8FA1407-BB48-615D-C54D-9398888EDF70}"/>
              </a:ext>
            </a:extLst>
          </p:cNvPr>
          <p:cNvCxnSpPr>
            <a:cxnSpLocks/>
          </p:cNvCxnSpPr>
          <p:nvPr/>
        </p:nvCxnSpPr>
        <p:spPr>
          <a:xfrm>
            <a:off x="0" y="536365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3DFFFA94-2DD0-38DD-6495-5B1D2F526D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084" y="3962455"/>
            <a:ext cx="4460939" cy="250207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9FDED87-AD24-B10F-FB19-1E2F20F013D2}"/>
              </a:ext>
            </a:extLst>
          </p:cNvPr>
          <p:cNvSpPr txBox="1"/>
          <p:nvPr/>
        </p:nvSpPr>
        <p:spPr>
          <a:xfrm>
            <a:off x="4958965" y="4705583"/>
            <a:ext cx="25723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itchFamily="2" charset="2"/>
              <a:buChar char="Þ"/>
            </a:pPr>
            <a:r>
              <a:rPr lang="en-VN" sz="1600" dirty="0"/>
              <a:t>70% debt is long-term debt </a:t>
            </a:r>
          </a:p>
          <a:p>
            <a:pPr marL="285750" indent="-285750">
              <a:buFont typeface="Symbol" pitchFamily="2" charset="2"/>
              <a:buChar char="Þ"/>
            </a:pPr>
            <a:r>
              <a:rPr lang="en-VN" sz="1600" dirty="0"/>
              <a:t>All </a:t>
            </a:r>
            <a:r>
              <a:rPr lang="en-US" sz="1600" dirty="0"/>
              <a:t>debts</a:t>
            </a:r>
            <a:r>
              <a:rPr lang="en-VN" sz="1600" dirty="0"/>
              <a:t> are senior notes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243FE1B-77B1-7CC6-98DB-77CCEF839212}"/>
              </a:ext>
            </a:extLst>
          </p:cNvPr>
          <p:cNvSpPr txBox="1"/>
          <p:nvPr/>
        </p:nvSpPr>
        <p:spPr>
          <a:xfrm>
            <a:off x="232782" y="4636052"/>
            <a:ext cx="4807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Industry’s nature = No </a:t>
            </a:r>
            <a:r>
              <a:rPr lang="vi-VN" sz="16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inventory </a:t>
            </a:r>
          </a:p>
          <a:p>
            <a:r>
              <a:rPr lang="vi-VN" sz="16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Have intellectual property (IP), content libraries, and programming rights as l</a:t>
            </a:r>
            <a:r>
              <a:rPr lang="vi-VN" sz="1600" kern="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ong-term</a:t>
            </a:r>
            <a:r>
              <a:rPr lang="vi-VN" sz="1600" kern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assets or intangible asset</a:t>
            </a:r>
            <a:endParaRPr lang="en-VN" sz="1600" dirty="0"/>
          </a:p>
        </p:txBody>
      </p:sp>
      <p:pic>
        <p:nvPicPr>
          <p:cNvPr id="43" name="Graphic 42" descr="Presentation with media outline">
            <a:extLst>
              <a:ext uri="{FF2B5EF4-FFF2-40B4-BE49-F238E27FC236}">
                <a16:creationId xmlns:a16="http://schemas.microsoft.com/office/drawing/2014/main" id="{A9DCD503-831A-57C3-B921-386A4BBD5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74020" y="4034376"/>
            <a:ext cx="516155" cy="516155"/>
          </a:xfrm>
          <a:prstGeom prst="rect">
            <a:avLst/>
          </a:prstGeom>
        </p:spPr>
      </p:pic>
      <p:pic>
        <p:nvPicPr>
          <p:cNvPr id="45" name="Graphic 44" descr="Mortgage outline">
            <a:extLst>
              <a:ext uri="{FF2B5EF4-FFF2-40B4-BE49-F238E27FC236}">
                <a16:creationId xmlns:a16="http://schemas.microsoft.com/office/drawing/2014/main" id="{EB4A5DC5-13E6-47F4-99A7-C9C7029955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4159" y="4034375"/>
            <a:ext cx="516155" cy="516155"/>
          </a:xfrm>
          <a:prstGeom prst="rect">
            <a:avLst/>
          </a:prstGeom>
        </p:spPr>
      </p:pic>
      <p:sp>
        <p:nvSpPr>
          <p:cNvPr id="25" name="object 25">
            <a:extLst>
              <a:ext uri="{FF2B5EF4-FFF2-40B4-BE49-F238E27FC236}">
                <a16:creationId xmlns:a16="http://schemas.microsoft.com/office/drawing/2014/main" id="{034A3800-AF7F-1149-789C-455CB591E4D4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6" name="object 21">
            <a:extLst>
              <a:ext uri="{FF2B5EF4-FFF2-40B4-BE49-F238E27FC236}">
                <a16:creationId xmlns:a16="http://schemas.microsoft.com/office/drawing/2014/main" id="{269AE646-6FDE-96B3-8E1A-C5DB0434B4E4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F6218356-A36F-13FF-DC3E-2605A91F7604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8C5AE1A6-AF33-B685-AB0D-88B0E709F745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8F1EA6-53EB-C9AC-CD9C-4D2E0D15087D}"/>
              </a:ext>
            </a:extLst>
          </p:cNvPr>
          <p:cNvCxnSpPr>
            <a:cxnSpLocks/>
          </p:cNvCxnSpPr>
          <p:nvPr/>
        </p:nvCxnSpPr>
        <p:spPr>
          <a:xfrm>
            <a:off x="-4581" y="6488347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1A2889D-229A-CFB6-7F17-90804BDBED44}"/>
              </a:ext>
            </a:extLst>
          </p:cNvPr>
          <p:cNvCxnSpPr/>
          <p:nvPr/>
        </p:nvCxnSpPr>
        <p:spPr>
          <a:xfrm>
            <a:off x="4448065" y="6488347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bject 21">
            <a:extLst>
              <a:ext uri="{FF2B5EF4-FFF2-40B4-BE49-F238E27FC236}">
                <a16:creationId xmlns:a16="http://schemas.microsoft.com/office/drawing/2014/main" id="{8CF422B4-C92D-3FA2-262C-F7E4EB25CDB5}"/>
              </a:ext>
            </a:extLst>
          </p:cNvPr>
          <p:cNvSpPr txBox="1"/>
          <p:nvPr/>
        </p:nvSpPr>
        <p:spPr>
          <a:xfrm>
            <a:off x="499349" y="660554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EXECUITVE</a:t>
            </a:r>
            <a:endParaRPr lang="vi-VN"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90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1">
            <a:extLst>
              <a:ext uri="{FF2B5EF4-FFF2-40B4-BE49-F238E27FC236}">
                <a16:creationId xmlns:a16="http://schemas.microsoft.com/office/drawing/2014/main" id="{BFB2B18A-4E94-1ED7-05B8-A0F92BB4E0CB}"/>
              </a:ext>
            </a:extLst>
          </p:cNvPr>
          <p:cNvSpPr txBox="1"/>
          <p:nvPr/>
        </p:nvSpPr>
        <p:spPr>
          <a:xfrm>
            <a:off x="439602" y="6612992"/>
            <a:ext cx="71247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EXECUTIVE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bject 25">
            <a:extLst>
              <a:ext uri="{FF2B5EF4-FFF2-40B4-BE49-F238E27FC236}">
                <a16:creationId xmlns:a16="http://schemas.microsoft.com/office/drawing/2014/main" id="{81F640AD-7D6B-4520-6880-3AC2798A29B2}"/>
              </a:ext>
            </a:extLst>
          </p:cNvPr>
          <p:cNvSpPr txBox="1">
            <a:spLocks/>
          </p:cNvSpPr>
          <p:nvPr/>
        </p:nvSpPr>
        <p:spPr>
          <a:xfrm>
            <a:off x="10728596" y="6597668"/>
            <a:ext cx="858520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>
            <a:defPPr>
              <a:defRPr lang="en-V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spcBef>
                <a:spcPts val="85"/>
              </a:spcBef>
            </a:pPr>
            <a:r>
              <a:rPr lang="en-US" sz="1200" spc="-1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421C5F-F08E-6F6F-7771-3BAAA245F246}"/>
              </a:ext>
            </a:extLst>
          </p:cNvPr>
          <p:cNvCxnSpPr>
            <a:cxnSpLocks/>
          </p:cNvCxnSpPr>
          <p:nvPr/>
        </p:nvCxnSpPr>
        <p:spPr>
          <a:xfrm>
            <a:off x="-4581" y="6488347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bject 21">
            <a:extLst>
              <a:ext uri="{FF2B5EF4-FFF2-40B4-BE49-F238E27FC236}">
                <a16:creationId xmlns:a16="http://schemas.microsoft.com/office/drawing/2014/main" id="{46DBA341-B7FF-5B62-0D17-94FE2D4F77AD}"/>
              </a:ext>
            </a:extLst>
          </p:cNvPr>
          <p:cNvSpPr txBox="1"/>
          <p:nvPr/>
        </p:nvSpPr>
        <p:spPr>
          <a:xfrm>
            <a:off x="2197290" y="6612992"/>
            <a:ext cx="1154347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object 21">
            <a:extLst>
              <a:ext uri="{FF2B5EF4-FFF2-40B4-BE49-F238E27FC236}">
                <a16:creationId xmlns:a16="http://schemas.microsoft.com/office/drawing/2014/main" id="{B784389C-E69A-B67C-BBB6-A94992156ABF}"/>
              </a:ext>
            </a:extLst>
          </p:cNvPr>
          <p:cNvSpPr txBox="1"/>
          <p:nvPr/>
        </p:nvSpPr>
        <p:spPr>
          <a:xfrm>
            <a:off x="4285397" y="6612992"/>
            <a:ext cx="2209351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b="1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BENCHMARKING</a:t>
            </a:r>
            <a:endParaRPr sz="1200" b="1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object 21">
            <a:extLst>
              <a:ext uri="{FF2B5EF4-FFF2-40B4-BE49-F238E27FC236}">
                <a16:creationId xmlns:a16="http://schemas.microsoft.com/office/drawing/2014/main" id="{DF288501-2BC5-B782-1A8B-1EF3F1F3323C}"/>
              </a:ext>
            </a:extLst>
          </p:cNvPr>
          <p:cNvSpPr txBox="1"/>
          <p:nvPr/>
        </p:nvSpPr>
        <p:spPr>
          <a:xfrm>
            <a:off x="7714574" y="6597603"/>
            <a:ext cx="1335974" cy="1955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lang="vi-VN" sz="1200" spc="-35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FINANCIAL PLANING</a:t>
            </a:r>
            <a:endParaRPr sz="12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2F80BFA-1BC0-20D9-D13A-98977A71B5E8}"/>
              </a:ext>
            </a:extLst>
          </p:cNvPr>
          <p:cNvCxnSpPr/>
          <p:nvPr/>
        </p:nvCxnSpPr>
        <p:spPr>
          <a:xfrm>
            <a:off x="5739836" y="6488347"/>
            <a:ext cx="1509824" cy="0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9" name="Picture 2">
            <a:extLst>
              <a:ext uri="{FF2B5EF4-FFF2-40B4-BE49-F238E27FC236}">
                <a16:creationId xmlns:a16="http://schemas.microsoft.com/office/drawing/2014/main" id="{E8818C34-1DD7-AB43-65FA-DD49F0DC0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689" y="68224"/>
            <a:ext cx="1828334" cy="37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2BC9B300-5D75-22AE-4096-F6504BD50F43}"/>
              </a:ext>
            </a:extLst>
          </p:cNvPr>
          <p:cNvSpPr txBox="1"/>
          <p:nvPr/>
        </p:nvSpPr>
        <p:spPr>
          <a:xfrm>
            <a:off x="119977" y="162613"/>
            <a:ext cx="432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b="1" kern="0" dirty="0">
                <a:solidFill>
                  <a:srgbClr val="374D81"/>
                </a:solidFill>
                <a:latin typeface="Calibri" panose="020F0502020204030204" pitchFamily="34" charset="0"/>
              </a:rPr>
              <a:t>Can WBD Meet Its Short-Term Obligations?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25BB64-D17E-DCF8-6960-76547F3C30DF}"/>
              </a:ext>
            </a:extLst>
          </p:cNvPr>
          <p:cNvCxnSpPr>
            <a:cxnSpLocks/>
          </p:cNvCxnSpPr>
          <p:nvPr/>
        </p:nvCxnSpPr>
        <p:spPr>
          <a:xfrm>
            <a:off x="0" y="669438"/>
            <a:ext cx="12192000" cy="0"/>
          </a:xfrm>
          <a:prstGeom prst="line">
            <a:avLst/>
          </a:prstGeom>
          <a:ln>
            <a:solidFill>
              <a:schemeClr val="accent1">
                <a:alpha val="62081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D6EF55D-180D-EDCF-8E9B-E97BB383D8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7"/>
          <a:stretch/>
        </p:blipFill>
        <p:spPr>
          <a:xfrm>
            <a:off x="0" y="3628544"/>
            <a:ext cx="5364449" cy="2750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CFADAA-CAA0-B9B0-6E62-8D2D453949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42" y="931645"/>
            <a:ext cx="4433425" cy="24682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CBF527-56E0-10D4-A7AF-8A4432CAF13C}"/>
              </a:ext>
            </a:extLst>
          </p:cNvPr>
          <p:cNvSpPr txBox="1"/>
          <p:nvPr/>
        </p:nvSpPr>
        <p:spPr>
          <a:xfrm>
            <a:off x="5958640" y="850771"/>
            <a:ext cx="572361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VN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VN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utperforms Disney in short-term liquidity, higher current ratio (0.89 vs. 0.73) &amp; stronger cash ratio (0.34 vs. 0.24). </a:t>
            </a:r>
          </a:p>
          <a:p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</a:t>
            </a:r>
            <a:r>
              <a:rPr lang="en-VN" sz="1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VN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WBD lags behind the industry </a:t>
            </a:r>
            <a:r>
              <a:rPr lang="en-US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average.</a:t>
            </a:r>
            <a:r>
              <a:rPr lang="en-VN" sz="14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4368A-0B19-2A84-55AF-5860AEEA95BE}"/>
              </a:ext>
            </a:extLst>
          </p:cNvPr>
          <p:cNvSpPr txBox="1"/>
          <p:nvPr/>
        </p:nvSpPr>
        <p:spPr>
          <a:xfrm>
            <a:off x="482662" y="693970"/>
            <a:ext cx="20511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Trebuchet MS" panose="020B0703020202090204" pitchFamily="34" charset="0"/>
              </a:rPr>
              <a:t>Current &amp; Cash Ratio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629EE-C38A-E24C-FC4E-187D9CA5ADD2}"/>
              </a:ext>
            </a:extLst>
          </p:cNvPr>
          <p:cNvSpPr txBox="1"/>
          <p:nvPr/>
        </p:nvSpPr>
        <p:spPr>
          <a:xfrm>
            <a:off x="411729" y="3329691"/>
            <a:ext cx="46586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Trebuchet MS" panose="020B0703020202090204" pitchFamily="34" charset="0"/>
              </a:rPr>
              <a:t>Time Interest Earned ratio &amp; Cash Coverage Ratio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976F4F9-19B2-7580-B089-49F2AC19F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859565"/>
              </p:ext>
            </p:extLst>
          </p:nvPr>
        </p:nvGraphicFramePr>
        <p:xfrm>
          <a:off x="5972214" y="1830317"/>
          <a:ext cx="5388756" cy="1219200"/>
        </p:xfrm>
        <a:graphic>
          <a:graphicData uri="http://schemas.openxmlformats.org/drawingml/2006/table">
            <a:tbl>
              <a:tblPr firstRow="1" firstCol="1">
                <a:tableStyleId>{35758FB7-9AC5-4552-8A53-C91805E547FA}</a:tableStyleId>
              </a:tblPr>
              <a:tblGrid>
                <a:gridCol w="2276283">
                  <a:extLst>
                    <a:ext uri="{9D8B030D-6E8A-4147-A177-3AD203B41FA5}">
                      <a16:colId xmlns:a16="http://schemas.microsoft.com/office/drawing/2014/main" val="2046413604"/>
                    </a:ext>
                  </a:extLst>
                </a:gridCol>
                <a:gridCol w="3112473">
                  <a:extLst>
                    <a:ext uri="{9D8B030D-6E8A-4147-A177-3AD203B41FA5}">
                      <a16:colId xmlns:a16="http://schemas.microsoft.com/office/drawing/2014/main" val="424809430"/>
                    </a:ext>
                  </a:extLst>
                </a:gridCol>
              </a:tblGrid>
              <a:tr h="23684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Item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Value (USD Billion)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7019754"/>
                  </a:ext>
                </a:extLst>
              </a:tr>
              <a:tr h="236846">
                <a:tc>
                  <a:txBody>
                    <a:bodyPr/>
                    <a:lstStyle/>
                    <a:p>
                      <a:r>
                        <a:rPr lang="en-US" sz="1400" b="0" dirty="0"/>
                        <a:t>Liquidity Headroom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VN" sz="1400" b="0" dirty="0"/>
                        <a:t>11.31 (6.01 + 5.31)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8707417"/>
                  </a:ext>
                </a:extLst>
              </a:tr>
              <a:tr h="236846">
                <a:tc>
                  <a:txBody>
                    <a:bodyPr/>
                    <a:lstStyle/>
                    <a:p>
                      <a:r>
                        <a:rPr lang="en-US" sz="1400" b="0"/>
                        <a:t>Current Liabilities (2024)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VN" sz="1400" b="0" dirty="0"/>
                        <a:t>15.81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8471603"/>
                  </a:ext>
                </a:extLst>
              </a:tr>
              <a:tr h="236846">
                <a:tc>
                  <a:txBody>
                    <a:bodyPr/>
                    <a:lstStyle/>
                    <a:p>
                      <a:r>
                        <a:rPr lang="en-US" sz="1400" b="0" dirty="0"/>
                        <a:t>Liquidity Shortfall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VN" sz="1400" b="0" dirty="0"/>
                        <a:t>–3.50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936188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11B5F6-4DB6-3DB8-AB00-D83774AEFD21}"/>
              </a:ext>
            </a:extLst>
          </p:cNvPr>
          <p:cNvCxnSpPr>
            <a:cxnSpLocks/>
          </p:cNvCxnSpPr>
          <p:nvPr/>
        </p:nvCxnSpPr>
        <p:spPr>
          <a:xfrm>
            <a:off x="5637365" y="969661"/>
            <a:ext cx="0" cy="56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AF3B2F-3786-3396-A8F3-E4A431C9B530}"/>
              </a:ext>
            </a:extLst>
          </p:cNvPr>
          <p:cNvCxnSpPr>
            <a:cxnSpLocks/>
          </p:cNvCxnSpPr>
          <p:nvPr/>
        </p:nvCxnSpPr>
        <p:spPr>
          <a:xfrm>
            <a:off x="5646762" y="1978558"/>
            <a:ext cx="9397" cy="1070959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95C9B6-0059-2023-A147-43D333C93E46}"/>
              </a:ext>
            </a:extLst>
          </p:cNvPr>
          <p:cNvCxnSpPr>
            <a:cxnSpLocks/>
          </p:cNvCxnSpPr>
          <p:nvPr/>
        </p:nvCxnSpPr>
        <p:spPr>
          <a:xfrm>
            <a:off x="5646762" y="3418380"/>
            <a:ext cx="0" cy="164400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0A5D1F-ED98-2AC4-FAF1-A4DC1AA86DAD}"/>
              </a:ext>
            </a:extLst>
          </p:cNvPr>
          <p:cNvSpPr txBox="1"/>
          <p:nvPr/>
        </p:nvSpPr>
        <p:spPr>
          <a:xfrm>
            <a:off x="5958639" y="3343486"/>
            <a:ext cx="611337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WBD executed a multi-pronged strategy to improve TIE in 2024: </a:t>
            </a:r>
          </a:p>
          <a:p>
            <a:pPr marL="342900" indent="-342900">
              <a:buAutoNum type="arabicParenBoth"/>
            </a:pPr>
            <a:r>
              <a:rPr lang="en-US" sz="1400" b="1" dirty="0"/>
              <a:t>Retired high-interest debt, issued lower-interest bond</a:t>
            </a:r>
          </a:p>
          <a:p>
            <a:r>
              <a:rPr lang="en-US" sz="1400" dirty="0"/>
              <a:t>Retired $3.4B of long-term bonds with 5.30% interest via tender offer, saving future interest costs and booking a $542M gain. And 2 long-term new bonds issued: </a:t>
            </a:r>
            <a:r>
              <a:rPr lang="en-VN" sz="1400" dirty="0"/>
              <a:t>4.302% vs 4,693% interest rate </a:t>
            </a:r>
            <a:endParaRPr lang="en-US" sz="1400" dirty="0"/>
          </a:p>
          <a:p>
            <a:r>
              <a:rPr lang="en-US" sz="1400" dirty="0"/>
              <a:t>(</a:t>
            </a:r>
            <a:r>
              <a:rPr lang="en-US" sz="1400" b="1" dirty="0"/>
              <a:t>2</a:t>
            </a:r>
            <a:r>
              <a:rPr lang="en-US" sz="1400" dirty="0"/>
              <a:t>) </a:t>
            </a:r>
            <a:r>
              <a:rPr lang="en-US" sz="1400" b="1" dirty="0"/>
              <a:t>Monetized non-core assets to enhance cash on hand:</a:t>
            </a:r>
            <a:r>
              <a:rPr lang="en-US" sz="1400" dirty="0"/>
              <a:t> Sold equity stakes in All3Media and Formula E, generating over $500 m in cash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D31617B7-BC02-7467-DDD7-18C8D9FECA38}"/>
              </a:ext>
            </a:extLst>
          </p:cNvPr>
          <p:cNvSpPr/>
          <p:nvPr/>
        </p:nvSpPr>
        <p:spPr>
          <a:xfrm>
            <a:off x="5488202" y="5273634"/>
            <a:ext cx="387966" cy="358346"/>
          </a:xfrm>
          <a:prstGeom prst="rightArrow">
            <a:avLst/>
          </a:prstGeom>
          <a:solidFill>
            <a:schemeClr val="accent1">
              <a:alpha val="4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4B96D9-F49A-EECA-EE03-1CC3CFBF86B9}"/>
              </a:ext>
            </a:extLst>
          </p:cNvPr>
          <p:cNvSpPr txBox="1"/>
          <p:nvPr/>
        </p:nvSpPr>
        <p:spPr>
          <a:xfrm>
            <a:off x="5984368" y="5234455"/>
            <a:ext cx="536444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While WBD cannot immediately cover all short-term liabilities with available liquidity, it is not in a liquidity crisis. </a:t>
            </a:r>
          </a:p>
          <a:p>
            <a:r>
              <a:rPr lang="en-US" sz="1400" dirty="0"/>
              <a:t>Strategic debt restructuring and asset monetization indicate positive steps toward restoring solvency.</a:t>
            </a:r>
          </a:p>
        </p:txBody>
      </p:sp>
    </p:spTree>
    <p:extLst>
      <p:ext uri="{BB962C8B-B14F-4D97-AF65-F5344CB8AC3E}">
        <p14:creationId xmlns:p14="http://schemas.microsoft.com/office/powerpoint/2010/main" val="1474974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FFC100"/>
      </a:dk2>
      <a:lt2>
        <a:srgbClr val="ACCBF9"/>
      </a:lt2>
      <a:accent1>
        <a:srgbClr val="4A66AC"/>
      </a:accent1>
      <a:accent2>
        <a:srgbClr val="0021B0"/>
      </a:accent2>
      <a:accent3>
        <a:srgbClr val="297FD5"/>
      </a:accent3>
      <a:accent4>
        <a:srgbClr val="001DAE"/>
      </a:accent4>
      <a:accent5>
        <a:srgbClr val="E9EAEB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 2013 - 2022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6019</TotalTime>
  <Words>2351</Words>
  <Application>Microsoft Macintosh PowerPoint</Application>
  <PresentationFormat>Widescreen</PresentationFormat>
  <Paragraphs>342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Aptos</vt:lpstr>
      <vt:lpstr>Aptos Display</vt:lpstr>
      <vt:lpstr>Aptos Narrow</vt:lpstr>
      <vt:lpstr>Arial</vt:lpstr>
      <vt:lpstr>Arial MT</vt:lpstr>
      <vt:lpstr>Calibri</vt:lpstr>
      <vt:lpstr>Symbol</vt:lpstr>
      <vt:lpstr>System Font Regular</vt:lpstr>
      <vt:lpstr>Tahoma</vt:lpstr>
      <vt:lpstr>Times New Roman</vt:lpstr>
      <vt:lpstr>Trebuchet MS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Phan Ngoc Anh 20223464</dc:creator>
  <cp:lastModifiedBy>Phan Ngoc Anh 20223464</cp:lastModifiedBy>
  <cp:revision>3</cp:revision>
  <dcterms:created xsi:type="dcterms:W3CDTF">2025-05-19T04:09:19Z</dcterms:created>
  <dcterms:modified xsi:type="dcterms:W3CDTF">2025-06-11T07:51:09Z</dcterms:modified>
</cp:coreProperties>
</file>